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9" r:id="rId4"/>
    <p:sldId id="257" r:id="rId5"/>
    <p:sldId id="265" r:id="rId6"/>
    <p:sldId id="271" r:id="rId7"/>
    <p:sldId id="262" r:id="rId8"/>
    <p:sldId id="258" r:id="rId9"/>
    <p:sldId id="264" r:id="rId10"/>
    <p:sldId id="268" r:id="rId11"/>
    <p:sldId id="266" r:id="rId12"/>
    <p:sldId id="269" r:id="rId13"/>
  </p:sldIdLst>
  <p:sldSz cx="18288000" cy="10287000"/>
  <p:notesSz cx="6858000" cy="9144000"/>
  <p:embeddedFontLst>
    <p:embeddedFont>
      <p:font typeface="DM Sans" pitchFamily="2" charset="0"/>
      <p:regular r:id="rId15"/>
      <p:bold r:id="rId16"/>
      <p:italic r:id="rId17"/>
      <p:boldItalic r:id="rId18"/>
    </p:embeddedFont>
    <p:embeddedFont>
      <p:font typeface="DM Sans Bold" charset="0"/>
      <p:regular r:id="rId19"/>
    </p:embeddedFont>
    <p:embeddedFont>
      <p:font typeface="Montserrat Classic Bold" panose="020B0604020202020204" charset="0"/>
      <p:regular r:id="rId20"/>
    </p:embeddedFont>
    <p:embeddedFont>
      <p:font typeface="Montserrat Light" panose="00000400000000000000" pitchFamily="2" charset="0"/>
      <p:regular r:id="rId21"/>
      <p:italic r:id="rId22"/>
    </p:embeddedFont>
    <p:embeddedFont>
      <p:font typeface="Oswald" panose="00000500000000000000" pitchFamily="2" charset="0"/>
      <p:regular r:id="rId23"/>
      <p:bold r:id="rId24"/>
    </p:embeddedFont>
    <p:embeddedFont>
      <p:font typeface="Oswald Bold" panose="00000800000000000000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22" autoAdjust="0"/>
  </p:normalViewPr>
  <p:slideViewPr>
    <p:cSldViewPr>
      <p:cViewPr>
        <p:scale>
          <a:sx n="77" d="100"/>
          <a:sy n="77" d="100"/>
        </p:scale>
        <p:origin x="4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3C74C-991B-493A-8636-15E6D34ECF23}" type="datetimeFigureOut">
              <a:rPr lang="en-US" smtClean="0"/>
              <a:t>4/21/2025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D6C46-47CE-4356-A620-0BB591D58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08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CD6C46-47CE-4356-A620-0BB591D583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0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.png"/><Relationship Id="rId7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6.png"/><Relationship Id="rId4" Type="http://schemas.openxmlformats.org/officeDocument/2006/relationships/image" Target="../media/image3.svg"/><Relationship Id="rId9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Relationship Id="rId9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1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0" Type="http://schemas.openxmlformats.org/officeDocument/2006/relationships/image" Target="../media/image3.svg"/><Relationship Id="rId4" Type="http://schemas.openxmlformats.org/officeDocument/2006/relationships/image" Target="../media/image12.sv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sv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3" name="Freeform 3"/>
          <p:cNvSpPr/>
          <p:nvPr/>
        </p:nvSpPr>
        <p:spPr>
          <a:xfrm rot="7659121">
            <a:off x="15091031" y="5585714"/>
            <a:ext cx="7629294" cy="7828566"/>
          </a:xfrm>
          <a:custGeom>
            <a:avLst/>
            <a:gdLst/>
            <a:ahLst/>
            <a:cxnLst/>
            <a:rect l="l" t="t" r="r" b="b"/>
            <a:pathLst>
              <a:path w="7629294" h="7828566">
                <a:moveTo>
                  <a:pt x="0" y="0"/>
                </a:moveTo>
                <a:lnTo>
                  <a:pt x="7629294" y="0"/>
                </a:lnTo>
                <a:lnTo>
                  <a:pt x="7629294" y="7828566"/>
                </a:lnTo>
                <a:lnTo>
                  <a:pt x="0" y="78285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4" name="Freeform 4"/>
          <p:cNvSpPr/>
          <p:nvPr/>
        </p:nvSpPr>
        <p:spPr>
          <a:xfrm>
            <a:off x="-3258071" y="-4629150"/>
            <a:ext cx="9022634" cy="9258300"/>
          </a:xfrm>
          <a:custGeom>
            <a:avLst/>
            <a:gdLst/>
            <a:ahLst/>
            <a:cxnLst/>
            <a:rect l="l" t="t" r="r" b="b"/>
            <a:pathLst>
              <a:path w="9022634" h="9258300">
                <a:moveTo>
                  <a:pt x="0" y="0"/>
                </a:moveTo>
                <a:lnTo>
                  <a:pt x="9022634" y="0"/>
                </a:lnTo>
                <a:lnTo>
                  <a:pt x="9022634" y="9258300"/>
                </a:lnTo>
                <a:lnTo>
                  <a:pt x="0" y="92583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grpSp>
        <p:nvGrpSpPr>
          <p:cNvPr id="5" name="Group 5"/>
          <p:cNvGrpSpPr/>
          <p:nvPr/>
        </p:nvGrpSpPr>
        <p:grpSpPr>
          <a:xfrm>
            <a:off x="4236347" y="3202251"/>
            <a:ext cx="9815307" cy="4208864"/>
            <a:chOff x="0" y="0"/>
            <a:chExt cx="1895495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895495" cy="812800"/>
            </a:xfrm>
            <a:custGeom>
              <a:avLst/>
              <a:gdLst/>
              <a:ahLst/>
              <a:cxnLst/>
              <a:rect l="l" t="t" r="r" b="b"/>
              <a:pathLst>
                <a:path w="1895495" h="812800">
                  <a:moveTo>
                    <a:pt x="0" y="0"/>
                  </a:moveTo>
                  <a:lnTo>
                    <a:pt x="1895495" y="0"/>
                  </a:lnTo>
                  <a:lnTo>
                    <a:pt x="1895495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1895495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dirty="0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4272441" y="4383353"/>
            <a:ext cx="9815307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5400" b="1" spc="1610" dirty="0" err="1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B.Iespējas</a:t>
            </a:r>
            <a:endParaRPr lang="en-US" sz="5400" b="1" spc="1610" dirty="0">
              <a:solidFill>
                <a:srgbClr val="231F20"/>
              </a:solidFill>
              <a:latin typeface="Oswald Bold"/>
              <a:ea typeface="Oswald Bold"/>
              <a:cs typeface="Oswald Bold"/>
              <a:sym typeface="Oswald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719596" y="7482578"/>
            <a:ext cx="12848809" cy="4218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61"/>
              </a:lnSpc>
            </a:pPr>
            <a:r>
              <a:rPr lang="en-US" sz="2653" b="1" spc="140" dirty="0">
                <a:solidFill>
                  <a:srgbClr val="231F2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</a:t>
            </a:r>
            <a:r>
              <a:rPr lang="en-US" sz="2653" b="1" spc="140" dirty="0" err="1">
                <a:solidFill>
                  <a:srgbClr val="231F2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sp</a:t>
            </a:r>
            <a:r>
              <a:rPr lang="lv-LV" sz="2653" b="1" spc="140" dirty="0">
                <a:solidFill>
                  <a:srgbClr val="231F2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ēles prototips</a:t>
            </a: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997A4627-55F4-8D93-FE58-D91FF6023527}"/>
              </a:ext>
            </a:extLst>
          </p:cNvPr>
          <p:cNvSpPr txBox="1"/>
          <p:nvPr/>
        </p:nvSpPr>
        <p:spPr>
          <a:xfrm>
            <a:off x="2719595" y="9258300"/>
            <a:ext cx="12848809" cy="4218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61"/>
              </a:lnSpc>
            </a:pPr>
            <a:r>
              <a:rPr lang="lv-LV" sz="2653" b="1" spc="140" dirty="0">
                <a:solidFill>
                  <a:srgbClr val="231F2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Ernests Balodis 410.grupa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4" name="Group 14"/>
          <p:cNvGrpSpPr/>
          <p:nvPr/>
        </p:nvGrpSpPr>
        <p:grpSpPr>
          <a:xfrm>
            <a:off x="5163490" y="4821179"/>
            <a:ext cx="3145217" cy="3434885"/>
            <a:chOff x="0" y="0"/>
            <a:chExt cx="862412" cy="94183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62412" cy="941838"/>
            </a:xfrm>
            <a:custGeom>
              <a:avLst/>
              <a:gdLst/>
              <a:ahLst/>
              <a:cxnLst/>
              <a:rect l="l" t="t" r="r" b="b"/>
              <a:pathLst>
                <a:path w="862412" h="941838">
                  <a:moveTo>
                    <a:pt x="0" y="0"/>
                  </a:moveTo>
                  <a:lnTo>
                    <a:pt x="862412" y="0"/>
                  </a:lnTo>
                  <a:lnTo>
                    <a:pt x="862412" y="941838"/>
                  </a:lnTo>
                  <a:lnTo>
                    <a:pt x="0" y="941838"/>
                  </a:lnTo>
                  <a:close/>
                </a:path>
              </a:pathLst>
            </a:custGeom>
            <a:solidFill>
              <a:srgbClr val="100F0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47625"/>
              <a:ext cx="862412" cy="989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468C6CE6-37D3-C8A2-76A4-E1A2FE2DE76B}"/>
              </a:ext>
            </a:extLst>
          </p:cNvPr>
          <p:cNvSpPr/>
          <p:nvPr/>
        </p:nvSpPr>
        <p:spPr>
          <a:xfrm>
            <a:off x="6241499" y="4442326"/>
            <a:ext cx="783494" cy="7011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1007813" y="4821179"/>
            <a:ext cx="3145217" cy="3434885"/>
            <a:chOff x="0" y="0"/>
            <a:chExt cx="862412" cy="94183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62412" cy="941838"/>
            </a:xfrm>
            <a:custGeom>
              <a:avLst/>
              <a:gdLst/>
              <a:ahLst/>
              <a:cxnLst/>
              <a:rect l="l" t="t" r="r" b="b"/>
              <a:pathLst>
                <a:path w="862412" h="941838">
                  <a:moveTo>
                    <a:pt x="0" y="0"/>
                  </a:moveTo>
                  <a:lnTo>
                    <a:pt x="862412" y="0"/>
                  </a:lnTo>
                  <a:lnTo>
                    <a:pt x="862412" y="941838"/>
                  </a:lnTo>
                  <a:lnTo>
                    <a:pt x="0" y="941838"/>
                  </a:lnTo>
                  <a:close/>
                </a:path>
              </a:pathLst>
            </a:custGeom>
            <a:solidFill>
              <a:srgbClr val="100F0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47625"/>
              <a:ext cx="862412" cy="989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76C792B4-757D-E736-319F-5000BC2D29D7}"/>
              </a:ext>
            </a:extLst>
          </p:cNvPr>
          <p:cNvSpPr/>
          <p:nvPr/>
        </p:nvSpPr>
        <p:spPr>
          <a:xfrm>
            <a:off x="1771372" y="4442326"/>
            <a:ext cx="1581428" cy="7011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3"/>
          <p:cNvSpPr/>
          <p:nvPr/>
        </p:nvSpPr>
        <p:spPr>
          <a:xfrm rot="887923">
            <a:off x="-6937517" y="-8747353"/>
            <a:ext cx="13977230" cy="14342307"/>
          </a:xfrm>
          <a:custGeom>
            <a:avLst/>
            <a:gdLst/>
            <a:ahLst/>
            <a:cxnLst/>
            <a:rect l="l" t="t" r="r" b="b"/>
            <a:pathLst>
              <a:path w="13977230" h="14342307">
                <a:moveTo>
                  <a:pt x="0" y="0"/>
                </a:moveTo>
                <a:lnTo>
                  <a:pt x="13977230" y="0"/>
                </a:lnTo>
                <a:lnTo>
                  <a:pt x="13977230" y="14342307"/>
                </a:lnTo>
                <a:lnTo>
                  <a:pt x="0" y="143423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 rot="-10580377">
            <a:off x="10646613" y="3123224"/>
            <a:ext cx="12102934" cy="12419055"/>
          </a:xfrm>
          <a:custGeom>
            <a:avLst/>
            <a:gdLst/>
            <a:ahLst/>
            <a:cxnLst/>
            <a:rect l="l" t="t" r="r" b="b"/>
            <a:pathLst>
              <a:path w="12102934" h="12419055">
                <a:moveTo>
                  <a:pt x="0" y="0"/>
                </a:moveTo>
                <a:lnTo>
                  <a:pt x="12102933" y="0"/>
                </a:lnTo>
                <a:lnTo>
                  <a:pt x="12102933" y="12419055"/>
                </a:lnTo>
                <a:lnTo>
                  <a:pt x="0" y="124190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2343797" y="1155414"/>
            <a:ext cx="13617940" cy="15941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3015"/>
              </a:lnSpc>
              <a:spcBef>
                <a:spcPct val="0"/>
              </a:spcBef>
            </a:pPr>
            <a:r>
              <a:rPr lang="lv-LV" sz="9431" b="1" spc="924" dirty="0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Izmantotās valodas</a:t>
            </a:r>
            <a:endParaRPr lang="en-US" sz="9431" b="1" spc="924" dirty="0">
              <a:solidFill>
                <a:srgbClr val="231F20"/>
              </a:solidFill>
              <a:latin typeface="Oswald Bold"/>
              <a:ea typeface="Oswald Bold"/>
              <a:cs typeface="Oswald Bold"/>
              <a:sym typeface="Oswald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451881" y="6558496"/>
            <a:ext cx="2257081" cy="4177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86"/>
              </a:lnSpc>
            </a:pPr>
            <a:r>
              <a:rPr lang="lv-LV" sz="2738" spc="136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HTML</a:t>
            </a:r>
            <a:endParaRPr lang="en-US" sz="2738" spc="136" dirty="0">
              <a:solidFill>
                <a:srgbClr val="FFFBFB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597135" y="6558496"/>
            <a:ext cx="2213980" cy="4177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86"/>
              </a:lnSpc>
            </a:pPr>
            <a:r>
              <a:rPr lang="lv-LV" sz="2738" spc="136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JS</a:t>
            </a:r>
            <a:endParaRPr lang="en-US" sz="2738" spc="136" dirty="0">
              <a:solidFill>
                <a:srgbClr val="FFFBFB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12294659" y="6558496"/>
            <a:ext cx="2009227" cy="4177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86"/>
              </a:lnSpc>
            </a:pPr>
            <a:r>
              <a:rPr lang="lv-LV" sz="2738" spc="136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CSS</a:t>
            </a:r>
            <a:endParaRPr lang="en-US" sz="2738" spc="136" dirty="0">
              <a:solidFill>
                <a:srgbClr val="FFFBFB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0" name="Freeform 30"/>
          <p:cNvSpPr/>
          <p:nvPr/>
        </p:nvSpPr>
        <p:spPr>
          <a:xfrm>
            <a:off x="1007813" y="8256064"/>
            <a:ext cx="3145217" cy="333081"/>
          </a:xfrm>
          <a:custGeom>
            <a:avLst/>
            <a:gdLst/>
            <a:ahLst/>
            <a:cxnLst/>
            <a:rect l="l" t="t" r="r" b="b"/>
            <a:pathLst>
              <a:path w="3145217" h="333081">
                <a:moveTo>
                  <a:pt x="0" y="0"/>
                </a:moveTo>
                <a:lnTo>
                  <a:pt x="3145217" y="0"/>
                </a:lnTo>
                <a:lnTo>
                  <a:pt x="3145217" y="333081"/>
                </a:lnTo>
                <a:lnTo>
                  <a:pt x="0" y="3330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Freeform 31"/>
          <p:cNvSpPr/>
          <p:nvPr/>
        </p:nvSpPr>
        <p:spPr>
          <a:xfrm>
            <a:off x="5163490" y="8256064"/>
            <a:ext cx="3145217" cy="333081"/>
          </a:xfrm>
          <a:custGeom>
            <a:avLst/>
            <a:gdLst/>
            <a:ahLst/>
            <a:cxnLst/>
            <a:rect l="l" t="t" r="r" b="b"/>
            <a:pathLst>
              <a:path w="3145217" h="333081">
                <a:moveTo>
                  <a:pt x="0" y="0"/>
                </a:moveTo>
                <a:lnTo>
                  <a:pt x="3145218" y="0"/>
                </a:lnTo>
                <a:lnTo>
                  <a:pt x="3145218" y="333081"/>
                </a:lnTo>
                <a:lnTo>
                  <a:pt x="0" y="3330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4" name="Group 6">
            <a:extLst>
              <a:ext uri="{FF2B5EF4-FFF2-40B4-BE49-F238E27FC236}">
                <a16:creationId xmlns:a16="http://schemas.microsoft.com/office/drawing/2014/main" id="{D17F2B8E-8D01-E14A-063E-4258A18BD7C8}"/>
              </a:ext>
            </a:extLst>
          </p:cNvPr>
          <p:cNvGrpSpPr/>
          <p:nvPr/>
        </p:nvGrpSpPr>
        <p:grpSpPr>
          <a:xfrm>
            <a:off x="9319167" y="4841053"/>
            <a:ext cx="3145217" cy="3434885"/>
            <a:chOff x="0" y="0"/>
            <a:chExt cx="862412" cy="941838"/>
          </a:xfrm>
        </p:grpSpPr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5A10CD50-D78B-523F-391B-669AAD0AE6BD}"/>
                </a:ext>
              </a:extLst>
            </p:cNvPr>
            <p:cNvSpPr/>
            <p:nvPr/>
          </p:nvSpPr>
          <p:spPr>
            <a:xfrm>
              <a:off x="0" y="0"/>
              <a:ext cx="862412" cy="941838"/>
            </a:xfrm>
            <a:custGeom>
              <a:avLst/>
              <a:gdLst/>
              <a:ahLst/>
              <a:cxnLst/>
              <a:rect l="l" t="t" r="r" b="b"/>
              <a:pathLst>
                <a:path w="862412" h="941838">
                  <a:moveTo>
                    <a:pt x="0" y="0"/>
                  </a:moveTo>
                  <a:lnTo>
                    <a:pt x="862412" y="0"/>
                  </a:lnTo>
                  <a:lnTo>
                    <a:pt x="862412" y="941838"/>
                  </a:lnTo>
                  <a:lnTo>
                    <a:pt x="0" y="941838"/>
                  </a:lnTo>
                  <a:close/>
                </a:path>
              </a:pathLst>
            </a:custGeom>
            <a:solidFill>
              <a:srgbClr val="100F0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Box 8">
              <a:extLst>
                <a:ext uri="{FF2B5EF4-FFF2-40B4-BE49-F238E27FC236}">
                  <a16:creationId xmlns:a16="http://schemas.microsoft.com/office/drawing/2014/main" id="{46AD8496-566D-E6D5-5373-71E157BB0411}"/>
                </a:ext>
              </a:extLst>
            </p:cNvPr>
            <p:cNvSpPr txBox="1"/>
            <p:nvPr/>
          </p:nvSpPr>
          <p:spPr>
            <a:xfrm>
              <a:off x="0" y="-47625"/>
              <a:ext cx="862412" cy="989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37" name="TextBox 9">
            <a:extLst>
              <a:ext uri="{FF2B5EF4-FFF2-40B4-BE49-F238E27FC236}">
                <a16:creationId xmlns:a16="http://schemas.microsoft.com/office/drawing/2014/main" id="{AB1D04D1-4EA4-834D-3449-C99C55F65D46}"/>
              </a:ext>
            </a:extLst>
          </p:cNvPr>
          <p:cNvSpPr txBox="1"/>
          <p:nvPr/>
        </p:nvSpPr>
        <p:spPr>
          <a:xfrm>
            <a:off x="9763235" y="6578370"/>
            <a:ext cx="2257081" cy="4177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86"/>
              </a:lnSpc>
            </a:pPr>
            <a:r>
              <a:rPr lang="lv-LV" sz="2738" spc="136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CSS</a:t>
            </a:r>
            <a:endParaRPr lang="en-US" sz="2738" spc="136" dirty="0">
              <a:solidFill>
                <a:srgbClr val="FFFBFB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pSp>
        <p:nvGrpSpPr>
          <p:cNvPr id="38" name="Group 14">
            <a:extLst>
              <a:ext uri="{FF2B5EF4-FFF2-40B4-BE49-F238E27FC236}">
                <a16:creationId xmlns:a16="http://schemas.microsoft.com/office/drawing/2014/main" id="{625C55A8-E0DD-A131-98C4-27BDC36F41EE}"/>
              </a:ext>
            </a:extLst>
          </p:cNvPr>
          <p:cNvGrpSpPr/>
          <p:nvPr/>
        </p:nvGrpSpPr>
        <p:grpSpPr>
          <a:xfrm>
            <a:off x="13474844" y="4841053"/>
            <a:ext cx="3145217" cy="3434885"/>
            <a:chOff x="0" y="0"/>
            <a:chExt cx="862412" cy="941838"/>
          </a:xfrm>
        </p:grpSpPr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5C43C2D2-080B-31F1-D071-89DD27A84704}"/>
                </a:ext>
              </a:extLst>
            </p:cNvPr>
            <p:cNvSpPr/>
            <p:nvPr/>
          </p:nvSpPr>
          <p:spPr>
            <a:xfrm>
              <a:off x="0" y="0"/>
              <a:ext cx="862412" cy="941838"/>
            </a:xfrm>
            <a:custGeom>
              <a:avLst/>
              <a:gdLst/>
              <a:ahLst/>
              <a:cxnLst/>
              <a:rect l="l" t="t" r="r" b="b"/>
              <a:pathLst>
                <a:path w="862412" h="941838">
                  <a:moveTo>
                    <a:pt x="0" y="0"/>
                  </a:moveTo>
                  <a:lnTo>
                    <a:pt x="862412" y="0"/>
                  </a:lnTo>
                  <a:lnTo>
                    <a:pt x="862412" y="941838"/>
                  </a:lnTo>
                  <a:lnTo>
                    <a:pt x="0" y="941838"/>
                  </a:lnTo>
                  <a:close/>
                </a:path>
              </a:pathLst>
            </a:custGeom>
            <a:solidFill>
              <a:srgbClr val="100F0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16">
              <a:extLst>
                <a:ext uri="{FF2B5EF4-FFF2-40B4-BE49-F238E27FC236}">
                  <a16:creationId xmlns:a16="http://schemas.microsoft.com/office/drawing/2014/main" id="{50244C16-E1C1-FF1D-80D3-E32614B9285C}"/>
                </a:ext>
              </a:extLst>
            </p:cNvPr>
            <p:cNvSpPr txBox="1"/>
            <p:nvPr/>
          </p:nvSpPr>
          <p:spPr>
            <a:xfrm>
              <a:off x="0" y="-47625"/>
              <a:ext cx="862412" cy="989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41" name="TextBox 17">
            <a:extLst>
              <a:ext uri="{FF2B5EF4-FFF2-40B4-BE49-F238E27FC236}">
                <a16:creationId xmlns:a16="http://schemas.microsoft.com/office/drawing/2014/main" id="{E50E9988-5C19-B392-F3A3-0C6479B2C301}"/>
              </a:ext>
            </a:extLst>
          </p:cNvPr>
          <p:cNvSpPr txBox="1"/>
          <p:nvPr/>
        </p:nvSpPr>
        <p:spPr>
          <a:xfrm>
            <a:off x="13908489" y="6578370"/>
            <a:ext cx="2213980" cy="4177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86"/>
              </a:lnSpc>
            </a:pPr>
            <a:r>
              <a:rPr lang="lv-LV" sz="2738" spc="136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PHP</a:t>
            </a:r>
            <a:endParaRPr lang="en-US" sz="2738" spc="136" dirty="0">
              <a:solidFill>
                <a:srgbClr val="FFFBFB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2" name="Freeform 30">
            <a:extLst>
              <a:ext uri="{FF2B5EF4-FFF2-40B4-BE49-F238E27FC236}">
                <a16:creationId xmlns:a16="http://schemas.microsoft.com/office/drawing/2014/main" id="{C92136A1-487B-5D1A-BC25-6E5047FCD388}"/>
              </a:ext>
            </a:extLst>
          </p:cNvPr>
          <p:cNvSpPr/>
          <p:nvPr/>
        </p:nvSpPr>
        <p:spPr>
          <a:xfrm>
            <a:off x="9319167" y="8275938"/>
            <a:ext cx="3145217" cy="333081"/>
          </a:xfrm>
          <a:custGeom>
            <a:avLst/>
            <a:gdLst/>
            <a:ahLst/>
            <a:cxnLst/>
            <a:rect l="l" t="t" r="r" b="b"/>
            <a:pathLst>
              <a:path w="3145217" h="333081">
                <a:moveTo>
                  <a:pt x="0" y="0"/>
                </a:moveTo>
                <a:lnTo>
                  <a:pt x="3145217" y="0"/>
                </a:lnTo>
                <a:lnTo>
                  <a:pt x="3145217" y="333081"/>
                </a:lnTo>
                <a:lnTo>
                  <a:pt x="0" y="3330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3" name="Freeform 31">
            <a:extLst>
              <a:ext uri="{FF2B5EF4-FFF2-40B4-BE49-F238E27FC236}">
                <a16:creationId xmlns:a16="http://schemas.microsoft.com/office/drawing/2014/main" id="{33B971FE-E4AA-3B68-2BB5-6A38130F3C54}"/>
              </a:ext>
            </a:extLst>
          </p:cNvPr>
          <p:cNvSpPr/>
          <p:nvPr/>
        </p:nvSpPr>
        <p:spPr>
          <a:xfrm>
            <a:off x="13474844" y="8275938"/>
            <a:ext cx="3145217" cy="333081"/>
          </a:xfrm>
          <a:custGeom>
            <a:avLst/>
            <a:gdLst/>
            <a:ahLst/>
            <a:cxnLst/>
            <a:rect l="l" t="t" r="r" b="b"/>
            <a:pathLst>
              <a:path w="3145217" h="333081">
                <a:moveTo>
                  <a:pt x="0" y="0"/>
                </a:moveTo>
                <a:lnTo>
                  <a:pt x="3145218" y="0"/>
                </a:lnTo>
                <a:lnTo>
                  <a:pt x="3145218" y="333081"/>
                </a:lnTo>
                <a:lnTo>
                  <a:pt x="0" y="3330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5122" name="Picture 2" descr="Php Vector SVG Icon (29) - SVG Repo">
            <a:extLst>
              <a:ext uri="{FF2B5EF4-FFF2-40B4-BE49-F238E27FC236}">
                <a16:creationId xmlns:a16="http://schemas.microsoft.com/office/drawing/2014/main" id="{DD100359-7A8E-12C9-0EC5-03B0F7A665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333" r="7334" b="7333"/>
          <a:stretch/>
        </p:blipFill>
        <p:spPr bwMode="auto">
          <a:xfrm>
            <a:off x="14101079" y="3904966"/>
            <a:ext cx="1828800" cy="182880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Blue css icon - Free blue programming icons">
            <a:extLst>
              <a:ext uri="{FF2B5EF4-FFF2-40B4-BE49-F238E27FC236}">
                <a16:creationId xmlns:a16="http://schemas.microsoft.com/office/drawing/2014/main" id="{1B1D84F8-A0D1-763F-9D95-CED43D292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105" y="3926652"/>
            <a:ext cx="1828800" cy="182880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ml icon">
            <a:extLst>
              <a:ext uri="{FF2B5EF4-FFF2-40B4-BE49-F238E27FC236}">
                <a16:creationId xmlns:a16="http://schemas.microsoft.com/office/drawing/2014/main" id="{31E365BC-18B6-198F-1728-ABA5A0A90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021" y="3903045"/>
            <a:ext cx="1828799" cy="1828799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js icon">
            <a:extLst>
              <a:ext uri="{FF2B5EF4-FFF2-40B4-BE49-F238E27FC236}">
                <a16:creationId xmlns:a16="http://schemas.microsoft.com/office/drawing/2014/main" id="{5E27B69A-AEA7-8712-8E0A-389DCDB60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661" y="3878513"/>
            <a:ext cx="1828799" cy="1828799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4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9"/>
          <p:cNvSpPr/>
          <p:nvPr/>
        </p:nvSpPr>
        <p:spPr>
          <a:xfrm rot="887923">
            <a:off x="13149366" y="-3608133"/>
            <a:ext cx="7032580" cy="7216267"/>
          </a:xfrm>
          <a:custGeom>
            <a:avLst/>
            <a:gdLst/>
            <a:ahLst/>
            <a:cxnLst/>
            <a:rect l="l" t="t" r="r" b="b"/>
            <a:pathLst>
              <a:path w="7032580" h="7216267">
                <a:moveTo>
                  <a:pt x="0" y="0"/>
                </a:moveTo>
                <a:lnTo>
                  <a:pt x="7032580" y="0"/>
                </a:lnTo>
                <a:lnTo>
                  <a:pt x="7032580" y="7216267"/>
                </a:lnTo>
                <a:lnTo>
                  <a:pt x="0" y="72162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TextBox 20"/>
          <p:cNvSpPr txBox="1"/>
          <p:nvPr/>
        </p:nvSpPr>
        <p:spPr>
          <a:xfrm>
            <a:off x="5638800" y="4306268"/>
            <a:ext cx="9537014" cy="15941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3015"/>
              </a:lnSpc>
              <a:spcBef>
                <a:spcPct val="0"/>
              </a:spcBef>
            </a:pPr>
            <a:r>
              <a:rPr lang="lv-LV" sz="9431" b="1" u="none" spc="924" dirty="0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Secinājumi</a:t>
            </a:r>
            <a:endParaRPr lang="en-US" sz="9431" b="1" u="none" spc="924" dirty="0">
              <a:solidFill>
                <a:srgbClr val="231F20"/>
              </a:solidFill>
              <a:latin typeface="Oswald Bold"/>
              <a:ea typeface="Oswald Bold"/>
              <a:cs typeface="Oswald Bold"/>
              <a:sym typeface="Oswald Bold"/>
            </a:endParaRPr>
          </a:p>
        </p:txBody>
      </p:sp>
      <p:grpSp>
        <p:nvGrpSpPr>
          <p:cNvPr id="21" name="Group 21"/>
          <p:cNvGrpSpPr/>
          <p:nvPr/>
        </p:nvGrpSpPr>
        <p:grpSpPr>
          <a:xfrm>
            <a:off x="16333169" y="8069439"/>
            <a:ext cx="2094695" cy="2377721"/>
            <a:chOff x="0" y="0"/>
            <a:chExt cx="551689" cy="626231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551689" cy="626231"/>
            </a:xfrm>
            <a:custGeom>
              <a:avLst/>
              <a:gdLst/>
              <a:ahLst/>
              <a:cxnLst/>
              <a:rect l="l" t="t" r="r" b="b"/>
              <a:pathLst>
                <a:path w="551689" h="626231">
                  <a:moveTo>
                    <a:pt x="0" y="0"/>
                  </a:moveTo>
                  <a:lnTo>
                    <a:pt x="551689" y="0"/>
                  </a:lnTo>
                  <a:lnTo>
                    <a:pt x="551689" y="626231"/>
                  </a:lnTo>
                  <a:lnTo>
                    <a:pt x="0" y="626231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19050"/>
              <a:ext cx="551689" cy="6452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-224419" y="-1349021"/>
            <a:ext cx="2094695" cy="2377721"/>
            <a:chOff x="0" y="0"/>
            <a:chExt cx="551689" cy="626231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551689" cy="626231"/>
            </a:xfrm>
            <a:custGeom>
              <a:avLst/>
              <a:gdLst/>
              <a:ahLst/>
              <a:cxnLst/>
              <a:rect l="l" t="t" r="r" b="b"/>
              <a:pathLst>
                <a:path w="551689" h="626231">
                  <a:moveTo>
                    <a:pt x="0" y="0"/>
                  </a:moveTo>
                  <a:lnTo>
                    <a:pt x="551689" y="0"/>
                  </a:lnTo>
                  <a:lnTo>
                    <a:pt x="551689" y="626231"/>
                  </a:lnTo>
                  <a:lnTo>
                    <a:pt x="0" y="626231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19050"/>
              <a:ext cx="551689" cy="6452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30" name="Freeform 18">
            <a:extLst>
              <a:ext uri="{FF2B5EF4-FFF2-40B4-BE49-F238E27FC236}">
                <a16:creationId xmlns:a16="http://schemas.microsoft.com/office/drawing/2014/main" id="{CB49F97B-EF75-DDC9-21D1-BBC9BF50B1F9}"/>
              </a:ext>
            </a:extLst>
          </p:cNvPr>
          <p:cNvSpPr/>
          <p:nvPr/>
        </p:nvSpPr>
        <p:spPr>
          <a:xfrm rot="887923">
            <a:off x="-2667333" y="8138487"/>
            <a:ext cx="13977230" cy="14342307"/>
          </a:xfrm>
          <a:custGeom>
            <a:avLst/>
            <a:gdLst/>
            <a:ahLst/>
            <a:cxnLst/>
            <a:rect l="l" t="t" r="r" b="b"/>
            <a:pathLst>
              <a:path w="13977230" h="14342307">
                <a:moveTo>
                  <a:pt x="0" y="0"/>
                </a:moveTo>
                <a:lnTo>
                  <a:pt x="13977230" y="0"/>
                </a:lnTo>
                <a:lnTo>
                  <a:pt x="13977230" y="14342307"/>
                </a:lnTo>
                <a:lnTo>
                  <a:pt x="0" y="143423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-10580377">
            <a:off x="9407140" y="-9309963"/>
            <a:ext cx="24036383" cy="24664199"/>
          </a:xfrm>
          <a:custGeom>
            <a:avLst/>
            <a:gdLst/>
            <a:ahLst/>
            <a:cxnLst/>
            <a:rect l="l" t="t" r="r" b="b"/>
            <a:pathLst>
              <a:path w="24036383" h="24664199">
                <a:moveTo>
                  <a:pt x="0" y="0"/>
                </a:moveTo>
                <a:lnTo>
                  <a:pt x="24036383" y="0"/>
                </a:lnTo>
                <a:lnTo>
                  <a:pt x="24036383" y="24664198"/>
                </a:lnTo>
                <a:lnTo>
                  <a:pt x="0" y="246641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1541680" y="3522030"/>
            <a:ext cx="8097687" cy="3200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3015"/>
              </a:lnSpc>
              <a:spcBef>
                <a:spcPct val="0"/>
              </a:spcBef>
            </a:pPr>
            <a:r>
              <a:rPr lang="lv-LV" sz="9431" b="1" spc="924" dirty="0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Paldies par uzmanību!</a:t>
            </a:r>
            <a:endParaRPr lang="en-US" sz="9431" b="1" spc="924" dirty="0">
              <a:solidFill>
                <a:srgbClr val="231F20"/>
              </a:solidFill>
              <a:latin typeface="Oswald Bold"/>
              <a:ea typeface="Oswald Bold"/>
              <a:cs typeface="Oswald Bold"/>
              <a:sym typeface="Oswald Bold"/>
            </a:endParaRPr>
          </a:p>
        </p:txBody>
      </p:sp>
      <p:sp>
        <p:nvSpPr>
          <p:cNvPr id="8" name="Freeform 8"/>
          <p:cNvSpPr/>
          <p:nvPr/>
        </p:nvSpPr>
        <p:spPr>
          <a:xfrm flipH="1">
            <a:off x="-4254153" y="7476061"/>
            <a:ext cx="11881594" cy="3564478"/>
          </a:xfrm>
          <a:custGeom>
            <a:avLst/>
            <a:gdLst/>
            <a:ahLst/>
            <a:cxnLst/>
            <a:rect l="l" t="t" r="r" b="b"/>
            <a:pathLst>
              <a:path w="11881594" h="3564478">
                <a:moveTo>
                  <a:pt x="11881594" y="0"/>
                </a:moveTo>
                <a:lnTo>
                  <a:pt x="0" y="0"/>
                </a:lnTo>
                <a:lnTo>
                  <a:pt x="0" y="3564478"/>
                </a:lnTo>
                <a:lnTo>
                  <a:pt x="11881594" y="3564478"/>
                </a:lnTo>
                <a:lnTo>
                  <a:pt x="1188159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3" name="Freeform 3"/>
          <p:cNvSpPr/>
          <p:nvPr/>
        </p:nvSpPr>
        <p:spPr>
          <a:xfrm rot="257863">
            <a:off x="-571305" y="6150994"/>
            <a:ext cx="21273218" cy="9128145"/>
          </a:xfrm>
          <a:custGeom>
            <a:avLst/>
            <a:gdLst/>
            <a:ahLst/>
            <a:cxnLst/>
            <a:rect l="l" t="t" r="r" b="b"/>
            <a:pathLst>
              <a:path w="21273218" h="9128145">
                <a:moveTo>
                  <a:pt x="0" y="0"/>
                </a:moveTo>
                <a:lnTo>
                  <a:pt x="21273219" y="0"/>
                </a:lnTo>
                <a:lnTo>
                  <a:pt x="21273219" y="9128145"/>
                </a:lnTo>
                <a:lnTo>
                  <a:pt x="0" y="91281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4" name="Freeform 4"/>
          <p:cNvSpPr/>
          <p:nvPr/>
        </p:nvSpPr>
        <p:spPr>
          <a:xfrm>
            <a:off x="11885510" y="8765585"/>
            <a:ext cx="4128022" cy="437161"/>
          </a:xfrm>
          <a:custGeom>
            <a:avLst/>
            <a:gdLst/>
            <a:ahLst/>
            <a:cxnLst/>
            <a:rect l="l" t="t" r="r" b="b"/>
            <a:pathLst>
              <a:path w="4128022" h="437161">
                <a:moveTo>
                  <a:pt x="0" y="0"/>
                </a:moveTo>
                <a:lnTo>
                  <a:pt x="4128022" y="0"/>
                </a:lnTo>
                <a:lnTo>
                  <a:pt x="4128022" y="437161"/>
                </a:lnTo>
                <a:lnTo>
                  <a:pt x="0" y="4371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  <p:txBody>
          <a:bodyPr/>
          <a:lstStyle/>
          <a:p>
            <a:endParaRPr lang="en-US" dirty="0"/>
          </a:p>
        </p:txBody>
      </p:sp>
      <p:grpSp>
        <p:nvGrpSpPr>
          <p:cNvPr id="5" name="Group 5"/>
          <p:cNvGrpSpPr/>
          <p:nvPr/>
        </p:nvGrpSpPr>
        <p:grpSpPr>
          <a:xfrm>
            <a:off x="11900353" y="4678112"/>
            <a:ext cx="4113179" cy="4087473"/>
            <a:chOff x="0" y="0"/>
            <a:chExt cx="1279723" cy="127172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79723" cy="1271725"/>
            </a:xfrm>
            <a:custGeom>
              <a:avLst/>
              <a:gdLst/>
              <a:ahLst/>
              <a:cxnLst/>
              <a:rect l="l" t="t" r="r" b="b"/>
              <a:pathLst>
                <a:path w="1279723" h="1271725">
                  <a:moveTo>
                    <a:pt x="0" y="0"/>
                  </a:moveTo>
                  <a:lnTo>
                    <a:pt x="1279723" y="0"/>
                  </a:lnTo>
                  <a:lnTo>
                    <a:pt x="1279723" y="1271725"/>
                  </a:lnTo>
                  <a:lnTo>
                    <a:pt x="0" y="1271725"/>
                  </a:lnTo>
                  <a:close/>
                </a:path>
              </a:pathLst>
            </a:custGeom>
            <a:solidFill>
              <a:srgbClr val="1A1A1A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1279723" cy="1328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8" name="Freeform 8"/>
          <p:cNvSpPr/>
          <p:nvPr/>
        </p:nvSpPr>
        <p:spPr>
          <a:xfrm>
            <a:off x="7080191" y="8765585"/>
            <a:ext cx="4128022" cy="437161"/>
          </a:xfrm>
          <a:custGeom>
            <a:avLst/>
            <a:gdLst/>
            <a:ahLst/>
            <a:cxnLst/>
            <a:rect l="l" t="t" r="r" b="b"/>
            <a:pathLst>
              <a:path w="4128022" h="437161">
                <a:moveTo>
                  <a:pt x="0" y="0"/>
                </a:moveTo>
                <a:lnTo>
                  <a:pt x="4128021" y="0"/>
                </a:lnTo>
                <a:lnTo>
                  <a:pt x="4128021" y="437161"/>
                </a:lnTo>
                <a:lnTo>
                  <a:pt x="0" y="4371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  <p:txBody>
          <a:bodyPr/>
          <a:lstStyle/>
          <a:p>
            <a:endParaRPr lang="en-US" dirty="0"/>
          </a:p>
        </p:txBody>
      </p:sp>
      <p:grpSp>
        <p:nvGrpSpPr>
          <p:cNvPr id="9" name="Group 9"/>
          <p:cNvGrpSpPr/>
          <p:nvPr/>
        </p:nvGrpSpPr>
        <p:grpSpPr>
          <a:xfrm>
            <a:off x="7095033" y="4678112"/>
            <a:ext cx="4113179" cy="4087473"/>
            <a:chOff x="0" y="0"/>
            <a:chExt cx="1279723" cy="127172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279723" cy="1271725"/>
            </a:xfrm>
            <a:custGeom>
              <a:avLst/>
              <a:gdLst/>
              <a:ahLst/>
              <a:cxnLst/>
              <a:rect l="l" t="t" r="r" b="b"/>
              <a:pathLst>
                <a:path w="1279723" h="1271725">
                  <a:moveTo>
                    <a:pt x="0" y="0"/>
                  </a:moveTo>
                  <a:lnTo>
                    <a:pt x="1279723" y="0"/>
                  </a:lnTo>
                  <a:lnTo>
                    <a:pt x="1279723" y="1271725"/>
                  </a:lnTo>
                  <a:lnTo>
                    <a:pt x="0" y="1271725"/>
                  </a:lnTo>
                  <a:close/>
                </a:path>
              </a:pathLst>
            </a:custGeom>
            <a:solidFill>
              <a:srgbClr val="1A1A1A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57150"/>
              <a:ext cx="1279723" cy="1328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12" name="Freeform 12"/>
          <p:cNvSpPr/>
          <p:nvPr/>
        </p:nvSpPr>
        <p:spPr>
          <a:xfrm>
            <a:off x="2274468" y="8765585"/>
            <a:ext cx="4128022" cy="437161"/>
          </a:xfrm>
          <a:custGeom>
            <a:avLst/>
            <a:gdLst/>
            <a:ahLst/>
            <a:cxnLst/>
            <a:rect l="l" t="t" r="r" b="b"/>
            <a:pathLst>
              <a:path w="4128022" h="437161">
                <a:moveTo>
                  <a:pt x="0" y="0"/>
                </a:moveTo>
                <a:lnTo>
                  <a:pt x="4128022" y="0"/>
                </a:lnTo>
                <a:lnTo>
                  <a:pt x="4128022" y="437161"/>
                </a:lnTo>
                <a:lnTo>
                  <a:pt x="0" y="4371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6495"/>
            </a:stretch>
          </a:blipFill>
        </p:spPr>
        <p:txBody>
          <a:bodyPr/>
          <a:lstStyle/>
          <a:p>
            <a:endParaRPr lang="en-US" dirty="0"/>
          </a:p>
        </p:txBody>
      </p:sp>
      <p:grpSp>
        <p:nvGrpSpPr>
          <p:cNvPr id="13" name="Group 13"/>
          <p:cNvGrpSpPr/>
          <p:nvPr/>
        </p:nvGrpSpPr>
        <p:grpSpPr>
          <a:xfrm>
            <a:off x="2289311" y="4678112"/>
            <a:ext cx="4113179" cy="4087473"/>
            <a:chOff x="0" y="0"/>
            <a:chExt cx="1279723" cy="127172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279723" cy="1271725"/>
            </a:xfrm>
            <a:custGeom>
              <a:avLst/>
              <a:gdLst/>
              <a:ahLst/>
              <a:cxnLst/>
              <a:rect l="l" t="t" r="r" b="b"/>
              <a:pathLst>
                <a:path w="1279723" h="1271725">
                  <a:moveTo>
                    <a:pt x="0" y="0"/>
                  </a:moveTo>
                  <a:lnTo>
                    <a:pt x="1279723" y="0"/>
                  </a:lnTo>
                  <a:lnTo>
                    <a:pt x="1279723" y="1271725"/>
                  </a:lnTo>
                  <a:lnTo>
                    <a:pt x="0" y="1271725"/>
                  </a:lnTo>
                  <a:close/>
                </a:path>
              </a:pathLst>
            </a:custGeom>
            <a:solidFill>
              <a:srgbClr val="1A1A1A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1279723" cy="1328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 dirty="0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3321316" y="3653528"/>
            <a:ext cx="2049168" cy="2049168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1A1A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 dirty="0"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8119617" y="3653528"/>
            <a:ext cx="2049168" cy="2049168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1A1A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 dirty="0"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2933709" y="3653528"/>
            <a:ext cx="2049168" cy="2049168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1A1A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1971997" y="1134896"/>
            <a:ext cx="14344003" cy="15369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3015"/>
              </a:lnSpc>
              <a:spcBef>
                <a:spcPct val="0"/>
              </a:spcBef>
            </a:pPr>
            <a:r>
              <a:rPr lang="lv-LV" sz="9981" b="1" spc="978" dirty="0">
                <a:solidFill>
                  <a:srgbClr val="231F20"/>
                </a:solidFill>
                <a:latin typeface="Oswald Bold"/>
                <a:sym typeface="Red Hat Text Light"/>
              </a:rPr>
              <a:t>Problēmas</a:t>
            </a:r>
            <a:endParaRPr lang="en-US" sz="9981" b="1" spc="978" dirty="0">
              <a:solidFill>
                <a:srgbClr val="231F20"/>
              </a:solidFill>
              <a:latin typeface="Oswald Bold"/>
              <a:sym typeface="Oswald Bold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2574589" y="5624704"/>
            <a:ext cx="3542623" cy="1217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77"/>
              </a:lnSpc>
            </a:pPr>
            <a:r>
              <a:rPr lang="lv-LV" sz="1722" spc="168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Vairums produkti bija limitēti ar to</a:t>
            </a:r>
            <a:r>
              <a:rPr lang="en-US" sz="1722" spc="168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,</a:t>
            </a:r>
            <a:r>
              <a:rPr lang="lv-LV" sz="1722" spc="168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 ka kombinācijas ir iepriekš jaizveido.</a:t>
            </a:r>
            <a:endParaRPr lang="en-US" sz="1722" spc="168" dirty="0">
              <a:solidFill>
                <a:srgbClr val="FFFBFB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7372688" y="5624704"/>
            <a:ext cx="3542623" cy="90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77"/>
              </a:lnSpc>
            </a:pPr>
            <a:r>
              <a:rPr lang="lv-LV" sz="1722" spc="168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Pieejamas tikai aiz maksas sienas vai ir jālādē kā programmas.</a:t>
            </a:r>
            <a:endParaRPr lang="en-US" sz="1722" spc="168" dirty="0">
              <a:solidFill>
                <a:srgbClr val="FFFBFB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12178209" y="5624704"/>
            <a:ext cx="3542623" cy="90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77"/>
              </a:lnSpc>
            </a:pPr>
            <a:r>
              <a:rPr lang="lv-LV" sz="1722" spc="168" dirty="0">
                <a:solidFill>
                  <a:srgbClr val="FFFBFB"/>
                </a:solidFill>
                <a:latin typeface="DM Sans"/>
                <a:ea typeface="DM Sans"/>
                <a:cs typeface="DM Sans"/>
                <a:sym typeface="DM Sans"/>
              </a:rPr>
              <a:t>Lielākā daļa veidotas tikai angļu valodā, lai piesaistītu vairāk spēlētāju.</a:t>
            </a:r>
            <a:endParaRPr lang="en-US" sz="1722" spc="168" dirty="0">
              <a:solidFill>
                <a:srgbClr val="FFFBFB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858454" y="7781814"/>
            <a:ext cx="2974893" cy="4954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8"/>
              </a:lnSpc>
              <a:spcBef>
                <a:spcPct val="0"/>
              </a:spcBef>
            </a:pPr>
            <a:r>
              <a:rPr lang="en-US" sz="3049" spc="298" dirty="0">
                <a:solidFill>
                  <a:srgbClr val="FDFBFB"/>
                </a:solidFill>
                <a:latin typeface="Oswald"/>
                <a:ea typeface="Oswald"/>
                <a:cs typeface="Oswald"/>
                <a:sym typeface="Oswald"/>
              </a:rPr>
              <a:t>N°1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7665320" y="7781814"/>
            <a:ext cx="2974893" cy="4954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8"/>
              </a:lnSpc>
              <a:spcBef>
                <a:spcPct val="0"/>
              </a:spcBef>
            </a:pPr>
            <a:r>
              <a:rPr lang="en-US" sz="3049" spc="298" dirty="0">
                <a:solidFill>
                  <a:srgbClr val="FDFBFB"/>
                </a:solidFill>
                <a:latin typeface="Oswald"/>
                <a:ea typeface="Oswald"/>
                <a:cs typeface="Oswald"/>
                <a:sym typeface="Oswald"/>
              </a:rPr>
              <a:t>N°2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2475037" y="7781814"/>
            <a:ext cx="2974893" cy="4954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8"/>
              </a:lnSpc>
              <a:spcBef>
                <a:spcPct val="0"/>
              </a:spcBef>
            </a:pPr>
            <a:r>
              <a:rPr lang="en-US" sz="3049" spc="298" dirty="0">
                <a:solidFill>
                  <a:srgbClr val="FDFBFB"/>
                </a:solidFill>
                <a:latin typeface="Oswald"/>
                <a:ea typeface="Oswald"/>
                <a:cs typeface="Oswald"/>
                <a:sym typeface="Oswald"/>
              </a:rPr>
              <a:t>N°3</a:t>
            </a:r>
          </a:p>
        </p:txBody>
      </p:sp>
      <p:pic>
        <p:nvPicPr>
          <p:cNvPr id="36" name="Graphic 35" descr="Infinity with solid fill">
            <a:extLst>
              <a:ext uri="{FF2B5EF4-FFF2-40B4-BE49-F238E27FC236}">
                <a16:creationId xmlns:a16="http://schemas.microsoft.com/office/drawing/2014/main" id="{AB0174BF-1611-5643-A7F8-28806BF5A2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53087" y="3889261"/>
            <a:ext cx="1385626" cy="138562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58FBF34-869F-FE27-D149-777FF2613B78}"/>
              </a:ext>
            </a:extLst>
          </p:cNvPr>
          <p:cNvSpPr txBox="1"/>
          <p:nvPr/>
        </p:nvSpPr>
        <p:spPr>
          <a:xfrm>
            <a:off x="13363738" y="3977166"/>
            <a:ext cx="14418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6600" b="1" dirty="0">
                <a:solidFill>
                  <a:schemeClr val="bg1"/>
                </a:solidFill>
              </a:rPr>
              <a:t>EN</a:t>
            </a:r>
            <a:endParaRPr lang="en-US" sz="6600" b="1" dirty="0">
              <a:solidFill>
                <a:schemeClr val="bg1"/>
              </a:solidFill>
            </a:endParaRPr>
          </a:p>
        </p:txBody>
      </p:sp>
      <p:pic>
        <p:nvPicPr>
          <p:cNvPr id="39" name="Graphic 38" descr="Flying Money with solid fill">
            <a:extLst>
              <a:ext uri="{FF2B5EF4-FFF2-40B4-BE49-F238E27FC236}">
                <a16:creationId xmlns:a16="http://schemas.microsoft.com/office/drawing/2014/main" id="{DE5CF78C-4B3A-CB82-9FC9-F9C1BE4665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18624" y="3771917"/>
            <a:ext cx="1450748" cy="145074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3" name="Freeform 3"/>
          <p:cNvSpPr/>
          <p:nvPr/>
        </p:nvSpPr>
        <p:spPr>
          <a:xfrm>
            <a:off x="5307472" y="6672678"/>
            <a:ext cx="7673056" cy="7673056"/>
          </a:xfrm>
          <a:custGeom>
            <a:avLst/>
            <a:gdLst/>
            <a:ahLst/>
            <a:cxnLst/>
            <a:rect l="l" t="t" r="r" b="b"/>
            <a:pathLst>
              <a:path w="7673056" h="7673056">
                <a:moveTo>
                  <a:pt x="0" y="0"/>
                </a:moveTo>
                <a:lnTo>
                  <a:pt x="7673056" y="0"/>
                </a:lnTo>
                <a:lnTo>
                  <a:pt x="7673056" y="7673056"/>
                </a:lnTo>
                <a:lnTo>
                  <a:pt x="0" y="76730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8024816" y="5501099"/>
            <a:ext cx="2238367" cy="2238367"/>
          </a:xfrm>
          <a:custGeom>
            <a:avLst/>
            <a:gdLst/>
            <a:ahLst/>
            <a:cxnLst/>
            <a:rect l="l" t="t" r="r" b="b"/>
            <a:pathLst>
              <a:path w="2238367" h="2238367">
                <a:moveTo>
                  <a:pt x="0" y="0"/>
                </a:moveTo>
                <a:lnTo>
                  <a:pt x="2238368" y="0"/>
                </a:lnTo>
                <a:lnTo>
                  <a:pt x="2238368" y="2238367"/>
                </a:lnTo>
                <a:lnTo>
                  <a:pt x="0" y="223836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11539534" y="7377531"/>
            <a:ext cx="2238367" cy="2238367"/>
          </a:xfrm>
          <a:custGeom>
            <a:avLst/>
            <a:gdLst/>
            <a:ahLst/>
            <a:cxnLst/>
            <a:rect l="l" t="t" r="r" b="b"/>
            <a:pathLst>
              <a:path w="2238367" h="2238367">
                <a:moveTo>
                  <a:pt x="0" y="0"/>
                </a:moveTo>
                <a:lnTo>
                  <a:pt x="2238367" y="0"/>
                </a:lnTo>
                <a:lnTo>
                  <a:pt x="2238367" y="2238368"/>
                </a:lnTo>
                <a:lnTo>
                  <a:pt x="0" y="223836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4510099" y="7377531"/>
            <a:ext cx="2238367" cy="2238367"/>
          </a:xfrm>
          <a:custGeom>
            <a:avLst/>
            <a:gdLst/>
            <a:ahLst/>
            <a:cxnLst/>
            <a:rect l="l" t="t" r="r" b="b"/>
            <a:pathLst>
              <a:path w="2238367" h="2238367">
                <a:moveTo>
                  <a:pt x="0" y="0"/>
                </a:moveTo>
                <a:lnTo>
                  <a:pt x="2238367" y="0"/>
                </a:lnTo>
                <a:lnTo>
                  <a:pt x="2238367" y="2238368"/>
                </a:lnTo>
                <a:lnTo>
                  <a:pt x="0" y="223836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 numCol="1"/>
          <a:lstStyle/>
          <a:p>
            <a:pPr algn="ctr">
              <a:lnSpc>
                <a:spcPct val="150000"/>
              </a:lnSpc>
            </a:pPr>
            <a:r>
              <a:rPr lang="lv-LV" sz="8000" dirty="0">
                <a:solidFill>
                  <a:schemeClr val="bg1"/>
                </a:solidFill>
              </a:rPr>
              <a:t>LV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9" name="Freeform 9"/>
          <p:cNvSpPr/>
          <p:nvPr/>
        </p:nvSpPr>
        <p:spPr>
          <a:xfrm>
            <a:off x="12106315" y="7936159"/>
            <a:ext cx="1104804" cy="1121111"/>
          </a:xfrm>
          <a:custGeom>
            <a:avLst/>
            <a:gdLst/>
            <a:ahLst/>
            <a:cxnLst/>
            <a:rect l="l" t="t" r="r" b="b"/>
            <a:pathLst>
              <a:path w="1104804" h="1121111">
                <a:moveTo>
                  <a:pt x="0" y="0"/>
                </a:moveTo>
                <a:lnTo>
                  <a:pt x="1104805" y="0"/>
                </a:lnTo>
                <a:lnTo>
                  <a:pt x="1104805" y="1121111"/>
                </a:lnTo>
                <a:lnTo>
                  <a:pt x="0" y="112111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1774426" y="3206190"/>
            <a:ext cx="3474003" cy="647719"/>
            <a:chOff x="0" y="0"/>
            <a:chExt cx="914964" cy="17059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1A1A1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57150"/>
              <a:ext cx="914964" cy="2277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r>
                <a:rPr lang="lv-LV" sz="2981" b="1" spc="29" dirty="0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Spēle LV valodā</a:t>
              </a:r>
              <a:endParaRPr lang="en-US" sz="2981" b="1" spc="29" dirty="0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3179317" y="1278983"/>
            <a:ext cx="11552977" cy="1166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587"/>
              </a:lnSpc>
            </a:pPr>
            <a:r>
              <a:rPr lang="lv-LV" sz="6947" b="1" spc="368" dirty="0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Risinājums</a:t>
            </a:r>
            <a:endParaRPr lang="en-US" sz="6947" b="1" spc="368" dirty="0">
              <a:solidFill>
                <a:srgbClr val="231F20"/>
              </a:solidFill>
              <a:latin typeface="Oswald Bold"/>
              <a:ea typeface="Oswald Bold"/>
              <a:cs typeface="Oswald Bold"/>
              <a:sym typeface="Oswald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830975" y="4045241"/>
            <a:ext cx="3360904" cy="2215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spcBef>
                <a:spcPct val="0"/>
              </a:spcBef>
            </a:pPr>
            <a:r>
              <a:rPr lang="lv-LV" sz="3600" spc="197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Spēle veidota jebkuram Latvijas iedzīvotājam.</a:t>
            </a:r>
            <a:endParaRPr lang="en-US" sz="3600" spc="197" dirty="0">
              <a:solidFill>
                <a:srgbClr val="231F20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pSp>
        <p:nvGrpSpPr>
          <p:cNvPr id="15" name="Group 15"/>
          <p:cNvGrpSpPr/>
          <p:nvPr/>
        </p:nvGrpSpPr>
        <p:grpSpPr>
          <a:xfrm>
            <a:off x="7218805" y="2776136"/>
            <a:ext cx="3474003" cy="1077773"/>
            <a:chOff x="0" y="0"/>
            <a:chExt cx="914964" cy="17059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1A1A1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57150"/>
              <a:ext cx="914964" cy="227743"/>
            </a:xfrm>
            <a:prstGeom prst="rect">
              <a:avLst/>
            </a:prstGeom>
          </p:spPr>
          <p:txBody>
            <a:bodyPr lIns="50800" tIns="50800" rIns="50800" bIns="50800" rtlCol="0" anchor="b"/>
            <a:lstStyle/>
            <a:p>
              <a:pPr marL="0" lvl="0" indent="0" algn="ctr">
                <a:spcBef>
                  <a:spcPct val="0"/>
                </a:spcBef>
              </a:pPr>
              <a:r>
                <a:rPr lang="lv-LV" sz="2981" b="1" spc="29" dirty="0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Kombināciju veidošana</a:t>
              </a:r>
              <a:endParaRPr lang="en-US" sz="2981" b="1" spc="29" dirty="0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endParaRP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6138875" y="4042536"/>
            <a:ext cx="6254887" cy="1107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spcBef>
                <a:spcPct val="0"/>
              </a:spcBef>
            </a:pPr>
            <a:r>
              <a:rPr lang="lv-LV" sz="3600" spc="197" dirty="0">
                <a:solidFill>
                  <a:srgbClr val="231F20"/>
                </a:solidFill>
                <a:latin typeface="DM Sans"/>
                <a:sym typeface="DM Sans"/>
              </a:rPr>
              <a:t>Bezgalīgi daudz kombināciju iespējas.</a:t>
            </a:r>
            <a:endParaRPr lang="en-US" sz="3600" spc="197" dirty="0">
              <a:solidFill>
                <a:srgbClr val="231F20"/>
              </a:solidFill>
              <a:latin typeface="DM Sans"/>
              <a:sym typeface="DM Sans"/>
            </a:endParaRPr>
          </a:p>
        </p:txBody>
      </p:sp>
      <p:grpSp>
        <p:nvGrpSpPr>
          <p:cNvPr id="19" name="Group 19"/>
          <p:cNvGrpSpPr/>
          <p:nvPr/>
        </p:nvGrpSpPr>
        <p:grpSpPr>
          <a:xfrm>
            <a:off x="13284209" y="3206190"/>
            <a:ext cx="3474003" cy="647719"/>
            <a:chOff x="0" y="0"/>
            <a:chExt cx="914964" cy="170593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914964" cy="170593"/>
            </a:xfrm>
            <a:custGeom>
              <a:avLst/>
              <a:gdLst/>
              <a:ahLst/>
              <a:cxnLst/>
              <a:rect l="l" t="t" r="r" b="b"/>
              <a:pathLst>
                <a:path w="914964" h="170593">
                  <a:moveTo>
                    <a:pt x="0" y="0"/>
                  </a:moveTo>
                  <a:lnTo>
                    <a:pt x="914964" y="0"/>
                  </a:lnTo>
                  <a:lnTo>
                    <a:pt x="914964" y="170593"/>
                  </a:lnTo>
                  <a:lnTo>
                    <a:pt x="0" y="170593"/>
                  </a:lnTo>
                  <a:close/>
                </a:path>
              </a:pathLst>
            </a:custGeom>
            <a:solidFill>
              <a:srgbClr val="1A1A1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57150"/>
              <a:ext cx="914964" cy="2277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4114"/>
                </a:lnSpc>
                <a:spcBef>
                  <a:spcPct val="0"/>
                </a:spcBef>
              </a:pPr>
              <a:r>
                <a:rPr lang="lv-LV" sz="2981" b="1" spc="29" dirty="0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Prāta spēle</a:t>
              </a:r>
              <a:endParaRPr lang="en-US" sz="2981" b="1" spc="29" dirty="0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endParaRPr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2738089" y="4070900"/>
            <a:ext cx="4566242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spcBef>
                <a:spcPct val="0"/>
              </a:spcBef>
            </a:pPr>
            <a:r>
              <a:rPr lang="lv-LV" sz="3600" spc="197" dirty="0">
                <a:solidFill>
                  <a:srgbClr val="231F20"/>
                </a:solidFill>
                <a:latin typeface="DM Sans"/>
                <a:sym typeface="DM Sans"/>
              </a:rPr>
              <a:t>Centies iegūt specifisku elementu no dotajiem 4 pamatelementiem.</a:t>
            </a:r>
          </a:p>
        </p:txBody>
      </p:sp>
      <p:sp>
        <p:nvSpPr>
          <p:cNvPr id="23" name="Freeform 23"/>
          <p:cNvSpPr/>
          <p:nvPr/>
        </p:nvSpPr>
        <p:spPr>
          <a:xfrm>
            <a:off x="14479722" y="-4833750"/>
            <a:ext cx="7616557" cy="7815497"/>
          </a:xfrm>
          <a:custGeom>
            <a:avLst/>
            <a:gdLst/>
            <a:ahLst/>
            <a:cxnLst/>
            <a:rect l="l" t="t" r="r" b="b"/>
            <a:pathLst>
              <a:path w="7616557" h="7815497">
                <a:moveTo>
                  <a:pt x="0" y="0"/>
                </a:moveTo>
                <a:lnTo>
                  <a:pt x="7616556" y="0"/>
                </a:lnTo>
                <a:lnTo>
                  <a:pt x="7616556" y="7815497"/>
                </a:lnTo>
                <a:lnTo>
                  <a:pt x="0" y="781549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4" name="Freeform 24"/>
          <p:cNvSpPr/>
          <p:nvPr/>
        </p:nvSpPr>
        <p:spPr>
          <a:xfrm rot="-4176364">
            <a:off x="-4105129" y="6530238"/>
            <a:ext cx="7616557" cy="7815497"/>
          </a:xfrm>
          <a:custGeom>
            <a:avLst/>
            <a:gdLst/>
            <a:ahLst/>
            <a:cxnLst/>
            <a:rect l="l" t="t" r="r" b="b"/>
            <a:pathLst>
              <a:path w="7616557" h="7815497">
                <a:moveTo>
                  <a:pt x="0" y="0"/>
                </a:moveTo>
                <a:lnTo>
                  <a:pt x="7616556" y="0"/>
                </a:lnTo>
                <a:lnTo>
                  <a:pt x="7616556" y="7815496"/>
                </a:lnTo>
                <a:lnTo>
                  <a:pt x="0" y="781549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26" name="Graphic 25" descr="Disconnected with solid fill">
            <a:extLst>
              <a:ext uri="{FF2B5EF4-FFF2-40B4-BE49-F238E27FC236}">
                <a16:creationId xmlns:a16="http://schemas.microsoft.com/office/drawing/2014/main" id="{D10EBBC5-5465-493F-0812-6CE9DB44407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21451" y="5655308"/>
            <a:ext cx="1845098" cy="18450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4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3045954" y="3511575"/>
            <a:ext cx="1400485" cy="3934919"/>
            <a:chOff x="0" y="0"/>
            <a:chExt cx="368852" cy="171013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" name="Freeform 4"/>
            <p:cNvSpPr/>
            <p:nvPr/>
          </p:nvSpPr>
          <p:spPr>
            <a:xfrm>
              <a:off x="0" y="0"/>
              <a:ext cx="368852" cy="1710137"/>
            </a:xfrm>
            <a:custGeom>
              <a:avLst/>
              <a:gdLst/>
              <a:ahLst/>
              <a:cxnLst/>
              <a:rect l="l" t="t" r="r" b="b"/>
              <a:pathLst>
                <a:path w="368852" h="1710137">
                  <a:moveTo>
                    <a:pt x="0" y="0"/>
                  </a:moveTo>
                  <a:lnTo>
                    <a:pt x="368852" y="0"/>
                  </a:lnTo>
                  <a:lnTo>
                    <a:pt x="368852" y="1710137"/>
                  </a:lnTo>
                  <a:lnTo>
                    <a:pt x="0" y="1710137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368852" cy="17291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dirty="0"/>
            </a:p>
          </p:txBody>
        </p:sp>
      </p:grpSp>
      <p:sp>
        <p:nvSpPr>
          <p:cNvPr id="2" name="Freeform 2"/>
          <p:cNvSpPr/>
          <p:nvPr/>
        </p:nvSpPr>
        <p:spPr>
          <a:xfrm rot="7659121">
            <a:off x="-4012602" y="5585714"/>
            <a:ext cx="7629294" cy="7828566"/>
          </a:xfrm>
          <a:custGeom>
            <a:avLst/>
            <a:gdLst/>
            <a:ahLst/>
            <a:cxnLst/>
            <a:rect l="l" t="t" r="r" b="b"/>
            <a:pathLst>
              <a:path w="7629294" h="7828566">
                <a:moveTo>
                  <a:pt x="0" y="0"/>
                </a:moveTo>
                <a:lnTo>
                  <a:pt x="7629294" y="0"/>
                </a:lnTo>
                <a:lnTo>
                  <a:pt x="7629294" y="7828566"/>
                </a:lnTo>
                <a:lnTo>
                  <a:pt x="0" y="78285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6" name="TextBox 6"/>
          <p:cNvSpPr txBox="1"/>
          <p:nvPr/>
        </p:nvSpPr>
        <p:spPr>
          <a:xfrm>
            <a:off x="3061996" y="131989"/>
            <a:ext cx="12164008" cy="16267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774"/>
              </a:lnSpc>
            </a:pPr>
            <a:r>
              <a:rPr lang="lv-LV" sz="9981" b="1" spc="978" dirty="0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Galvenās funkcijas</a:t>
            </a:r>
          </a:p>
        </p:txBody>
      </p:sp>
      <p:sp>
        <p:nvSpPr>
          <p:cNvPr id="7" name="Freeform 7"/>
          <p:cNvSpPr/>
          <p:nvPr/>
        </p:nvSpPr>
        <p:spPr>
          <a:xfrm rot="2016048">
            <a:off x="12243487" y="-1005305"/>
            <a:ext cx="10749463" cy="2687366"/>
          </a:xfrm>
          <a:custGeom>
            <a:avLst/>
            <a:gdLst/>
            <a:ahLst/>
            <a:cxnLst/>
            <a:rect l="l" t="t" r="r" b="b"/>
            <a:pathLst>
              <a:path w="10749463" h="2687366">
                <a:moveTo>
                  <a:pt x="0" y="0"/>
                </a:moveTo>
                <a:lnTo>
                  <a:pt x="10749463" y="0"/>
                </a:lnTo>
                <a:lnTo>
                  <a:pt x="10749463" y="2687365"/>
                </a:lnTo>
                <a:lnTo>
                  <a:pt x="0" y="26873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8" name="TextBox 8"/>
          <p:cNvSpPr txBox="1"/>
          <p:nvPr/>
        </p:nvSpPr>
        <p:spPr>
          <a:xfrm>
            <a:off x="3173009" y="3521497"/>
            <a:ext cx="937219" cy="6572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b="1" i="1" dirty="0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01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173009" y="4318616"/>
            <a:ext cx="937219" cy="6572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b="1" i="1" dirty="0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02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173009" y="5199773"/>
            <a:ext cx="937219" cy="6572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b="1" i="1" dirty="0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03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173009" y="5996892"/>
            <a:ext cx="937219" cy="6572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b="1" i="1" dirty="0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04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192610" y="6789269"/>
            <a:ext cx="937219" cy="6572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b="1" i="1" dirty="0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05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549086" y="3629449"/>
            <a:ext cx="9775570" cy="4585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83"/>
              </a:lnSpc>
            </a:pPr>
            <a:r>
              <a:rPr lang="lv-LV" sz="3600" b="1" dirty="0">
                <a:sym typeface="DM Sans"/>
              </a:rPr>
              <a:t>Reģistrēšana un pieteikšanās</a:t>
            </a:r>
            <a:endParaRPr lang="en-US" sz="3600" b="1" dirty="0">
              <a:sym typeface="DM Sans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4568136" y="4541267"/>
            <a:ext cx="10156570" cy="4585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lv-LV" sz="3600" b="1" dirty="0">
                <a:sym typeface="DM Sans"/>
              </a:rPr>
              <a:t>Saglabāšanas iespēja</a:t>
            </a:r>
            <a:endParaRPr lang="en-US" sz="3600" b="1" dirty="0">
              <a:sym typeface="DM San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4549086" y="5343757"/>
            <a:ext cx="12899770" cy="4585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indent="0">
              <a:lnSpc>
                <a:spcPts val="3483"/>
              </a:lnSpc>
              <a:spcBef>
                <a:spcPct val="0"/>
              </a:spcBef>
            </a:pPr>
            <a:r>
              <a:rPr lang="lv-LV" sz="3600" b="1" dirty="0">
                <a:sym typeface="DM Sans"/>
              </a:rPr>
              <a:t>Kombināciju veidošana</a:t>
            </a:r>
            <a:endParaRPr lang="en-US" sz="3600" b="1" dirty="0">
              <a:sym typeface="DM Sans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4549086" y="6137975"/>
            <a:ext cx="11909170" cy="4585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83"/>
              </a:lnSpc>
              <a:spcBef>
                <a:spcPct val="0"/>
              </a:spcBef>
            </a:pPr>
            <a:r>
              <a:rPr lang="lv-LV" sz="3600" b="1" dirty="0">
                <a:sym typeface="DM Sans"/>
              </a:rPr>
              <a:t>Elementu veidošana</a:t>
            </a:r>
            <a:endParaRPr lang="en-US" sz="3600" b="1" dirty="0">
              <a:sym typeface="DM Sans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549086" y="6938819"/>
            <a:ext cx="12594970" cy="4585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83"/>
              </a:lnSpc>
              <a:spcBef>
                <a:spcPct val="0"/>
              </a:spcBef>
            </a:pPr>
            <a:r>
              <a:rPr lang="lv-LV" sz="3600" b="1" dirty="0">
                <a:sym typeface="DM Sans"/>
              </a:rPr>
              <a:t>Elementu notīrīšana</a:t>
            </a:r>
            <a:endParaRPr lang="en-US" sz="3600" b="1" dirty="0">
              <a:sym typeface="DM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1295400" y="-2667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887923">
            <a:off x="13475833" y="-8787301"/>
            <a:ext cx="13977230" cy="14342307"/>
          </a:xfrm>
          <a:custGeom>
            <a:avLst/>
            <a:gdLst/>
            <a:ahLst/>
            <a:cxnLst/>
            <a:rect l="l" t="t" r="r" b="b"/>
            <a:pathLst>
              <a:path w="13977230" h="14342307">
                <a:moveTo>
                  <a:pt x="0" y="0"/>
                </a:moveTo>
                <a:lnTo>
                  <a:pt x="13977230" y="0"/>
                </a:lnTo>
                <a:lnTo>
                  <a:pt x="13977230" y="14342307"/>
                </a:lnTo>
                <a:lnTo>
                  <a:pt x="0" y="143423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" name="Group 4"/>
          <p:cNvGrpSpPr/>
          <p:nvPr/>
        </p:nvGrpSpPr>
        <p:grpSpPr>
          <a:xfrm>
            <a:off x="1905001" y="3282510"/>
            <a:ext cx="4068308" cy="3262180"/>
            <a:chOff x="0" y="0"/>
            <a:chExt cx="1075555" cy="86243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19050"/>
              <a:ext cx="1075555" cy="8814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sz="2000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905001" y="6860715"/>
            <a:ext cx="4068308" cy="1175246"/>
            <a:chOff x="0" y="0"/>
            <a:chExt cx="1075555" cy="31070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1075555" cy="3297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6715640" y="4129621"/>
            <a:ext cx="4068308" cy="3262180"/>
            <a:chOff x="0" y="0"/>
            <a:chExt cx="1075555" cy="86243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075555" cy="8814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6715640" y="7667788"/>
            <a:ext cx="4068308" cy="1175246"/>
            <a:chOff x="0" y="0"/>
            <a:chExt cx="1075555" cy="31070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1075555" cy="3297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1566530" y="3282510"/>
            <a:ext cx="4068308" cy="3262180"/>
            <a:chOff x="0" y="0"/>
            <a:chExt cx="1075555" cy="862436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1075555" cy="8814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1595808" y="6890548"/>
            <a:ext cx="4068308" cy="1175246"/>
            <a:chOff x="0" y="0"/>
            <a:chExt cx="1075555" cy="310705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1075555" cy="3297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 rot="-1885381">
            <a:off x="10478403" y="8266864"/>
            <a:ext cx="1776375" cy="501826"/>
          </a:xfrm>
          <a:custGeom>
            <a:avLst/>
            <a:gdLst/>
            <a:ahLst/>
            <a:cxnLst/>
            <a:rect l="l" t="t" r="r" b="b"/>
            <a:pathLst>
              <a:path w="1776375" h="501826">
                <a:moveTo>
                  <a:pt x="0" y="0"/>
                </a:moveTo>
                <a:lnTo>
                  <a:pt x="1776374" y="0"/>
                </a:lnTo>
                <a:lnTo>
                  <a:pt x="1776374" y="501826"/>
                </a:lnTo>
                <a:lnTo>
                  <a:pt x="0" y="5018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3" name="TextBox 23"/>
          <p:cNvSpPr txBox="1"/>
          <p:nvPr/>
        </p:nvSpPr>
        <p:spPr>
          <a:xfrm>
            <a:off x="1538887" y="1195362"/>
            <a:ext cx="13167713" cy="15333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3015"/>
              </a:lnSpc>
              <a:spcBef>
                <a:spcPct val="0"/>
              </a:spcBef>
            </a:pPr>
            <a:r>
              <a:rPr lang="lv-LV" sz="9431" b="1" spc="924" dirty="0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Nākotnes iespējas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2616590" y="7154108"/>
            <a:ext cx="2534389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b="1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Kopspēles</a:t>
            </a:r>
            <a:r>
              <a:rPr lang="lv-LV" sz="2800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lv-LV" sz="2800" b="1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iespēja</a:t>
            </a:r>
            <a:endParaRPr lang="en-US" sz="2800" b="1" dirty="0">
              <a:solidFill>
                <a:srgbClr val="100F0D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7502725" y="5043889"/>
            <a:ext cx="2534389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dirty="0">
                <a:solidFill>
                  <a:srgbClr val="100F0D"/>
                </a:solidFill>
                <a:latin typeface="Montserrat Light"/>
                <a:sym typeface="Montserrat Light"/>
              </a:rPr>
              <a:t>Katru dienu  jauns izaicinājums</a:t>
            </a:r>
            <a:endParaRPr lang="en-US" sz="2800" dirty="0">
              <a:solidFill>
                <a:srgbClr val="100F0D"/>
              </a:solidFill>
              <a:latin typeface="Montserrat Light"/>
              <a:sym typeface="Montserrat Light"/>
            </a:endParaRPr>
          </a:p>
        </p:txBody>
      </p:sp>
      <p:sp>
        <p:nvSpPr>
          <p:cNvPr id="30" name="Freeform 30"/>
          <p:cNvSpPr/>
          <p:nvPr/>
        </p:nvSpPr>
        <p:spPr>
          <a:xfrm rot="-8970905" flipH="1">
            <a:off x="5585824" y="7165445"/>
            <a:ext cx="1776375" cy="501826"/>
          </a:xfrm>
          <a:custGeom>
            <a:avLst/>
            <a:gdLst/>
            <a:ahLst/>
            <a:cxnLst/>
            <a:rect l="l" t="t" r="r" b="b"/>
            <a:pathLst>
              <a:path w="1776375" h="501826">
                <a:moveTo>
                  <a:pt x="1776375" y="0"/>
                </a:moveTo>
                <a:lnTo>
                  <a:pt x="0" y="0"/>
                </a:lnTo>
                <a:lnTo>
                  <a:pt x="0" y="501826"/>
                </a:lnTo>
                <a:lnTo>
                  <a:pt x="1776375" y="501826"/>
                </a:lnTo>
                <a:lnTo>
                  <a:pt x="1776375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2" name="Freeform 32"/>
          <p:cNvSpPr/>
          <p:nvPr/>
        </p:nvSpPr>
        <p:spPr>
          <a:xfrm rot="887923">
            <a:off x="-5959915" y="4982621"/>
            <a:ext cx="13977230" cy="14342307"/>
          </a:xfrm>
          <a:custGeom>
            <a:avLst/>
            <a:gdLst/>
            <a:ahLst/>
            <a:cxnLst/>
            <a:rect l="l" t="t" r="r" b="b"/>
            <a:pathLst>
              <a:path w="13977230" h="14342307">
                <a:moveTo>
                  <a:pt x="0" y="0"/>
                </a:moveTo>
                <a:lnTo>
                  <a:pt x="13977230" y="0"/>
                </a:lnTo>
                <a:lnTo>
                  <a:pt x="13977230" y="14342307"/>
                </a:lnTo>
                <a:lnTo>
                  <a:pt x="0" y="143423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D419C2C9-FE16-39A6-49C4-541EC9D772B3}"/>
              </a:ext>
            </a:extLst>
          </p:cNvPr>
          <p:cNvSpPr txBox="1"/>
          <p:nvPr/>
        </p:nvSpPr>
        <p:spPr>
          <a:xfrm>
            <a:off x="2651835" y="4283595"/>
            <a:ext cx="2301165" cy="17235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lv-LV" sz="2800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Sadarbības vai sacensības spēles</a:t>
            </a:r>
            <a:endParaRPr lang="en-US" sz="2800" dirty="0">
              <a:solidFill>
                <a:srgbClr val="100F0D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3" name="TextBox 25">
            <a:extLst>
              <a:ext uri="{FF2B5EF4-FFF2-40B4-BE49-F238E27FC236}">
                <a16:creationId xmlns:a16="http://schemas.microsoft.com/office/drawing/2014/main" id="{1DF7E752-3894-5927-7313-1138AA1E7DD6}"/>
              </a:ext>
            </a:extLst>
          </p:cNvPr>
          <p:cNvSpPr txBox="1"/>
          <p:nvPr/>
        </p:nvSpPr>
        <p:spPr>
          <a:xfrm>
            <a:off x="7482599" y="7850050"/>
            <a:ext cx="2534389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b="1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Dienas</a:t>
            </a:r>
            <a:r>
              <a:rPr lang="lv-LV" sz="2800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lv-LV" sz="2800" b="1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uzdevumi</a:t>
            </a:r>
            <a:endParaRPr lang="en-US" sz="2800" b="1" dirty="0">
              <a:solidFill>
                <a:srgbClr val="100F0D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4" name="TextBox 25">
            <a:extLst>
              <a:ext uri="{FF2B5EF4-FFF2-40B4-BE49-F238E27FC236}">
                <a16:creationId xmlns:a16="http://schemas.microsoft.com/office/drawing/2014/main" id="{9B64D05D-980D-2365-C954-76E7CB098AF7}"/>
              </a:ext>
            </a:extLst>
          </p:cNvPr>
          <p:cNvSpPr txBox="1"/>
          <p:nvPr/>
        </p:nvSpPr>
        <p:spPr>
          <a:xfrm>
            <a:off x="12331977" y="7257476"/>
            <a:ext cx="2534389" cy="4308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b="1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Dizains</a:t>
            </a:r>
            <a:endParaRPr lang="en-US" sz="2800" b="1" dirty="0">
              <a:solidFill>
                <a:srgbClr val="100F0D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5" name="TextBox 27">
            <a:extLst>
              <a:ext uri="{FF2B5EF4-FFF2-40B4-BE49-F238E27FC236}">
                <a16:creationId xmlns:a16="http://schemas.microsoft.com/office/drawing/2014/main" id="{E183FC41-19A7-ECE2-EAA6-7099F07B3BB3}"/>
              </a:ext>
            </a:extLst>
          </p:cNvPr>
          <p:cNvSpPr txBox="1"/>
          <p:nvPr/>
        </p:nvSpPr>
        <p:spPr>
          <a:xfrm>
            <a:off x="12333489" y="4283595"/>
            <a:ext cx="2534389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dirty="0">
                <a:solidFill>
                  <a:srgbClr val="100F0D"/>
                </a:solidFill>
                <a:latin typeface="Montserrat Light"/>
                <a:sym typeface="Montserrat Light"/>
              </a:rPr>
              <a:t>Iespēja nomainīt lapas dizainu</a:t>
            </a:r>
            <a:endParaRPr lang="en-US" sz="2800" dirty="0">
              <a:solidFill>
                <a:srgbClr val="100F0D"/>
              </a:solidFill>
              <a:latin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AE262-A5C2-ED00-E4FA-180B5CA52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F11EAD6-B1A0-0CCE-4B8F-E125F8DB20A3}"/>
              </a:ext>
            </a:extLst>
          </p:cNvPr>
          <p:cNvSpPr/>
          <p:nvPr/>
        </p:nvSpPr>
        <p:spPr>
          <a:xfrm flipH="1" flipV="1">
            <a:off x="-1219200" y="-241479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3AC70634-A7CC-0005-4A49-D909D3BA63E8}"/>
              </a:ext>
            </a:extLst>
          </p:cNvPr>
          <p:cNvSpPr/>
          <p:nvPr/>
        </p:nvSpPr>
        <p:spPr>
          <a:xfrm rot="887923">
            <a:off x="13475833" y="-8787301"/>
            <a:ext cx="13977230" cy="14342307"/>
          </a:xfrm>
          <a:custGeom>
            <a:avLst/>
            <a:gdLst/>
            <a:ahLst/>
            <a:cxnLst/>
            <a:rect l="l" t="t" r="r" b="b"/>
            <a:pathLst>
              <a:path w="13977230" h="14342307">
                <a:moveTo>
                  <a:pt x="0" y="0"/>
                </a:moveTo>
                <a:lnTo>
                  <a:pt x="13977230" y="0"/>
                </a:lnTo>
                <a:lnTo>
                  <a:pt x="13977230" y="14342307"/>
                </a:lnTo>
                <a:lnTo>
                  <a:pt x="0" y="143423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4B328433-9BA3-B2C3-7E19-2E68957A80BE}"/>
              </a:ext>
            </a:extLst>
          </p:cNvPr>
          <p:cNvGrpSpPr/>
          <p:nvPr/>
        </p:nvGrpSpPr>
        <p:grpSpPr>
          <a:xfrm>
            <a:off x="2038594" y="3619501"/>
            <a:ext cx="3894464" cy="2925189"/>
            <a:chOff x="-129907" y="-142078"/>
            <a:chExt cx="1265408" cy="1483139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D4B7878-431B-91F0-789F-DEA686F9E4BF}"/>
                </a:ext>
              </a:extLst>
            </p:cNvPr>
            <p:cNvSpPr/>
            <p:nvPr/>
          </p:nvSpPr>
          <p:spPr>
            <a:xfrm>
              <a:off x="-129907" y="-142078"/>
              <a:ext cx="1265408" cy="1483139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 sz="2000" dirty="0"/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B2B4F2E8-B585-A352-CA54-F02E2A591488}"/>
                </a:ext>
              </a:extLst>
            </p:cNvPr>
            <p:cNvSpPr txBox="1"/>
            <p:nvPr/>
          </p:nvSpPr>
          <p:spPr>
            <a:xfrm>
              <a:off x="0" y="-19050"/>
              <a:ext cx="1075555" cy="8814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sz="2000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F113254B-F035-71F1-E6EF-06EF57BB8026}"/>
              </a:ext>
            </a:extLst>
          </p:cNvPr>
          <p:cNvGrpSpPr/>
          <p:nvPr/>
        </p:nvGrpSpPr>
        <p:grpSpPr>
          <a:xfrm>
            <a:off x="1905001" y="6860715"/>
            <a:ext cx="4068308" cy="1175246"/>
            <a:chOff x="0" y="0"/>
            <a:chExt cx="1075555" cy="310705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7AD38666-7207-101D-783B-84F8DE05E8D1}"/>
                </a:ext>
              </a:extLst>
            </p:cNvPr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4AD1513E-51A6-228B-D9B9-43E4EBE881D6}"/>
                </a:ext>
              </a:extLst>
            </p:cNvPr>
            <p:cNvSpPr txBox="1"/>
            <p:nvPr/>
          </p:nvSpPr>
          <p:spPr>
            <a:xfrm>
              <a:off x="0" y="-19050"/>
              <a:ext cx="1075555" cy="3297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0A2B3217-A08F-CD31-B872-EF4DA3474A41}"/>
              </a:ext>
            </a:extLst>
          </p:cNvPr>
          <p:cNvGrpSpPr/>
          <p:nvPr/>
        </p:nvGrpSpPr>
        <p:grpSpPr>
          <a:xfrm>
            <a:off x="6715640" y="4129621"/>
            <a:ext cx="4068308" cy="3262180"/>
            <a:chOff x="0" y="0"/>
            <a:chExt cx="1075555" cy="862436"/>
          </a:xfrm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A2506BEF-DC59-1800-805C-57AAE15E42BD}"/>
                </a:ext>
              </a:extLst>
            </p:cNvPr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CB992558-8F11-178B-D8AF-C436067913F8}"/>
                </a:ext>
              </a:extLst>
            </p:cNvPr>
            <p:cNvSpPr txBox="1"/>
            <p:nvPr/>
          </p:nvSpPr>
          <p:spPr>
            <a:xfrm>
              <a:off x="0" y="-19050"/>
              <a:ext cx="1075555" cy="8814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7DCE0EDB-E04F-20EB-70B9-D4EB71042342}"/>
              </a:ext>
            </a:extLst>
          </p:cNvPr>
          <p:cNvGrpSpPr/>
          <p:nvPr/>
        </p:nvGrpSpPr>
        <p:grpSpPr>
          <a:xfrm>
            <a:off x="6715640" y="7667788"/>
            <a:ext cx="4068308" cy="1175246"/>
            <a:chOff x="0" y="0"/>
            <a:chExt cx="1075555" cy="310705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FEC3D222-185E-638E-11D8-B2854F9C2AEE}"/>
                </a:ext>
              </a:extLst>
            </p:cNvPr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8115CB91-BA3B-150E-1E36-6B5CFD499753}"/>
                </a:ext>
              </a:extLst>
            </p:cNvPr>
            <p:cNvSpPr txBox="1"/>
            <p:nvPr/>
          </p:nvSpPr>
          <p:spPr>
            <a:xfrm>
              <a:off x="0" y="-19050"/>
              <a:ext cx="1075555" cy="3297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6" name="Group 16">
            <a:extLst>
              <a:ext uri="{FF2B5EF4-FFF2-40B4-BE49-F238E27FC236}">
                <a16:creationId xmlns:a16="http://schemas.microsoft.com/office/drawing/2014/main" id="{CEE3CAE2-C2DA-DE85-DCA8-A7831743C5D3}"/>
              </a:ext>
            </a:extLst>
          </p:cNvPr>
          <p:cNvGrpSpPr/>
          <p:nvPr/>
        </p:nvGrpSpPr>
        <p:grpSpPr>
          <a:xfrm>
            <a:off x="11566530" y="3282510"/>
            <a:ext cx="4068308" cy="3262180"/>
            <a:chOff x="0" y="0"/>
            <a:chExt cx="1075555" cy="862436"/>
          </a:xfrm>
        </p:grpSpPr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FF470B21-885B-99B3-030A-CE44C38545F4}"/>
                </a:ext>
              </a:extLst>
            </p:cNvPr>
            <p:cNvSpPr/>
            <p:nvPr/>
          </p:nvSpPr>
          <p:spPr>
            <a:xfrm>
              <a:off x="0" y="0"/>
              <a:ext cx="1075555" cy="862436"/>
            </a:xfrm>
            <a:custGeom>
              <a:avLst/>
              <a:gdLst/>
              <a:ahLst/>
              <a:cxnLst/>
              <a:rect l="l" t="t" r="r" b="b"/>
              <a:pathLst>
                <a:path w="1075555" h="862436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id="{61D0722F-4F33-3911-58F9-C1A6F9C07F14}"/>
                </a:ext>
              </a:extLst>
            </p:cNvPr>
            <p:cNvSpPr txBox="1"/>
            <p:nvPr/>
          </p:nvSpPr>
          <p:spPr>
            <a:xfrm>
              <a:off x="0" y="-19050"/>
              <a:ext cx="1075555" cy="8814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9" name="Group 19">
            <a:extLst>
              <a:ext uri="{FF2B5EF4-FFF2-40B4-BE49-F238E27FC236}">
                <a16:creationId xmlns:a16="http://schemas.microsoft.com/office/drawing/2014/main" id="{B1BE9C9A-3D46-CBCE-65DA-5E93A25458FC}"/>
              </a:ext>
            </a:extLst>
          </p:cNvPr>
          <p:cNvGrpSpPr/>
          <p:nvPr/>
        </p:nvGrpSpPr>
        <p:grpSpPr>
          <a:xfrm>
            <a:off x="11595808" y="6890548"/>
            <a:ext cx="4068308" cy="1175246"/>
            <a:chOff x="0" y="0"/>
            <a:chExt cx="1075555" cy="310705"/>
          </a:xfrm>
        </p:grpSpPr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B2D2580-2B55-140C-EC07-444590AD6A23}"/>
                </a:ext>
              </a:extLst>
            </p:cNvPr>
            <p:cNvSpPr/>
            <p:nvPr/>
          </p:nvSpPr>
          <p:spPr>
            <a:xfrm>
              <a:off x="0" y="0"/>
              <a:ext cx="1075555" cy="310705"/>
            </a:xfrm>
            <a:custGeom>
              <a:avLst/>
              <a:gdLst/>
              <a:ahLst/>
              <a:cxnLst/>
              <a:rect l="l" t="t" r="r" b="b"/>
              <a:pathLst>
                <a:path w="1075555" h="31070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>
              <a:extLst>
                <a:ext uri="{FF2B5EF4-FFF2-40B4-BE49-F238E27FC236}">
                  <a16:creationId xmlns:a16="http://schemas.microsoft.com/office/drawing/2014/main" id="{31561E51-D720-E6BF-9EB6-33D9B0F9A785}"/>
                </a:ext>
              </a:extLst>
            </p:cNvPr>
            <p:cNvSpPr txBox="1"/>
            <p:nvPr/>
          </p:nvSpPr>
          <p:spPr>
            <a:xfrm>
              <a:off x="0" y="-19050"/>
              <a:ext cx="1075555" cy="3297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2" name="Freeform 22">
            <a:extLst>
              <a:ext uri="{FF2B5EF4-FFF2-40B4-BE49-F238E27FC236}">
                <a16:creationId xmlns:a16="http://schemas.microsoft.com/office/drawing/2014/main" id="{5DEB5FA3-9656-7206-F36E-9BB0BCFC3398}"/>
              </a:ext>
            </a:extLst>
          </p:cNvPr>
          <p:cNvSpPr/>
          <p:nvPr/>
        </p:nvSpPr>
        <p:spPr>
          <a:xfrm rot="-1885381">
            <a:off x="10478403" y="8266864"/>
            <a:ext cx="1776375" cy="501826"/>
          </a:xfrm>
          <a:custGeom>
            <a:avLst/>
            <a:gdLst/>
            <a:ahLst/>
            <a:cxnLst/>
            <a:rect l="l" t="t" r="r" b="b"/>
            <a:pathLst>
              <a:path w="1776375" h="501826">
                <a:moveTo>
                  <a:pt x="0" y="0"/>
                </a:moveTo>
                <a:lnTo>
                  <a:pt x="1776374" y="0"/>
                </a:lnTo>
                <a:lnTo>
                  <a:pt x="1776374" y="501826"/>
                </a:lnTo>
                <a:lnTo>
                  <a:pt x="0" y="5018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0180B81-70ED-96A3-62D8-FF464C2EDC25}"/>
              </a:ext>
            </a:extLst>
          </p:cNvPr>
          <p:cNvSpPr txBox="1"/>
          <p:nvPr/>
        </p:nvSpPr>
        <p:spPr>
          <a:xfrm>
            <a:off x="1538887" y="1195362"/>
            <a:ext cx="13167713" cy="15333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3015"/>
              </a:lnSpc>
              <a:spcBef>
                <a:spcPct val="0"/>
              </a:spcBef>
            </a:pPr>
            <a:r>
              <a:rPr lang="lv-LV" sz="9431" b="1" spc="924" dirty="0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Uzlabojumi</a:t>
            </a:r>
          </a:p>
        </p:txBody>
      </p:sp>
      <p:sp>
        <p:nvSpPr>
          <p:cNvPr id="25" name="TextBox 25">
            <a:extLst>
              <a:ext uri="{FF2B5EF4-FFF2-40B4-BE49-F238E27FC236}">
                <a16:creationId xmlns:a16="http://schemas.microsoft.com/office/drawing/2014/main" id="{98123E58-8AF9-0F70-8B82-14883B2780D0}"/>
              </a:ext>
            </a:extLst>
          </p:cNvPr>
          <p:cNvSpPr txBox="1"/>
          <p:nvPr/>
        </p:nvSpPr>
        <p:spPr>
          <a:xfrm>
            <a:off x="2752018" y="7244350"/>
            <a:ext cx="2534389" cy="4308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b="1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Profila drošība</a:t>
            </a:r>
            <a:endParaRPr lang="en-US" sz="2800" b="1" dirty="0">
              <a:solidFill>
                <a:srgbClr val="100F0D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B3D60D1B-12F0-81C6-1761-372152F198D8}"/>
              </a:ext>
            </a:extLst>
          </p:cNvPr>
          <p:cNvSpPr txBox="1"/>
          <p:nvPr/>
        </p:nvSpPr>
        <p:spPr>
          <a:xfrm>
            <a:off x="7482598" y="5257800"/>
            <a:ext cx="2534389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dirty="0">
                <a:solidFill>
                  <a:srgbClr val="100F0D"/>
                </a:solidFill>
                <a:latin typeface="Montserrat Light"/>
                <a:sym typeface="Montserrat Light"/>
              </a:rPr>
              <a:t>Dizaina uzlabojumi</a:t>
            </a:r>
            <a:endParaRPr lang="en-US" sz="2800" dirty="0">
              <a:solidFill>
                <a:srgbClr val="100F0D"/>
              </a:solidFill>
              <a:latin typeface="Montserrat Light"/>
              <a:sym typeface="Montserrat Light"/>
            </a:endParaRPr>
          </a:p>
        </p:txBody>
      </p:sp>
      <p:sp>
        <p:nvSpPr>
          <p:cNvPr id="30" name="Freeform 30">
            <a:extLst>
              <a:ext uri="{FF2B5EF4-FFF2-40B4-BE49-F238E27FC236}">
                <a16:creationId xmlns:a16="http://schemas.microsoft.com/office/drawing/2014/main" id="{65B0D131-B978-ECCE-0C6B-05BA00AB2622}"/>
              </a:ext>
            </a:extLst>
          </p:cNvPr>
          <p:cNvSpPr/>
          <p:nvPr/>
        </p:nvSpPr>
        <p:spPr>
          <a:xfrm rot="-8970905" flipH="1">
            <a:off x="5585824" y="7165445"/>
            <a:ext cx="1776375" cy="501826"/>
          </a:xfrm>
          <a:custGeom>
            <a:avLst/>
            <a:gdLst/>
            <a:ahLst/>
            <a:cxnLst/>
            <a:rect l="l" t="t" r="r" b="b"/>
            <a:pathLst>
              <a:path w="1776375" h="501826">
                <a:moveTo>
                  <a:pt x="1776375" y="0"/>
                </a:moveTo>
                <a:lnTo>
                  <a:pt x="0" y="0"/>
                </a:lnTo>
                <a:lnTo>
                  <a:pt x="0" y="501826"/>
                </a:lnTo>
                <a:lnTo>
                  <a:pt x="1776375" y="501826"/>
                </a:lnTo>
                <a:lnTo>
                  <a:pt x="1776375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2" name="Freeform 32">
            <a:extLst>
              <a:ext uri="{FF2B5EF4-FFF2-40B4-BE49-F238E27FC236}">
                <a16:creationId xmlns:a16="http://schemas.microsoft.com/office/drawing/2014/main" id="{23DF860B-5F20-BDD0-1B8F-9CCFF8F98749}"/>
              </a:ext>
            </a:extLst>
          </p:cNvPr>
          <p:cNvSpPr/>
          <p:nvPr/>
        </p:nvSpPr>
        <p:spPr>
          <a:xfrm rot="887923">
            <a:off x="-5959915" y="4982621"/>
            <a:ext cx="13977230" cy="14342307"/>
          </a:xfrm>
          <a:custGeom>
            <a:avLst/>
            <a:gdLst/>
            <a:ahLst/>
            <a:cxnLst/>
            <a:rect l="l" t="t" r="r" b="b"/>
            <a:pathLst>
              <a:path w="13977230" h="14342307">
                <a:moveTo>
                  <a:pt x="0" y="0"/>
                </a:moveTo>
                <a:lnTo>
                  <a:pt x="13977230" y="0"/>
                </a:lnTo>
                <a:lnTo>
                  <a:pt x="13977230" y="14342307"/>
                </a:lnTo>
                <a:lnTo>
                  <a:pt x="0" y="143423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84E33111-9B4E-6792-2539-59B924D5E299}"/>
              </a:ext>
            </a:extLst>
          </p:cNvPr>
          <p:cNvSpPr txBox="1"/>
          <p:nvPr/>
        </p:nvSpPr>
        <p:spPr>
          <a:xfrm>
            <a:off x="2360409" y="4605073"/>
            <a:ext cx="3148957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lv-LV" sz="2800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Divu faktoru autentifikācija</a:t>
            </a:r>
            <a:endParaRPr lang="en-US" sz="2800" dirty="0">
              <a:solidFill>
                <a:srgbClr val="100F0D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3" name="TextBox 25">
            <a:extLst>
              <a:ext uri="{FF2B5EF4-FFF2-40B4-BE49-F238E27FC236}">
                <a16:creationId xmlns:a16="http://schemas.microsoft.com/office/drawing/2014/main" id="{CFE2BE54-04EA-A58E-44E2-A0358D589974}"/>
              </a:ext>
            </a:extLst>
          </p:cNvPr>
          <p:cNvSpPr txBox="1"/>
          <p:nvPr/>
        </p:nvSpPr>
        <p:spPr>
          <a:xfrm>
            <a:off x="7482599" y="7850050"/>
            <a:ext cx="2534389" cy="4308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b="1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Dizains </a:t>
            </a:r>
            <a:endParaRPr lang="en-US" sz="2800" b="1" dirty="0">
              <a:solidFill>
                <a:srgbClr val="100F0D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4" name="TextBox 25">
            <a:extLst>
              <a:ext uri="{FF2B5EF4-FFF2-40B4-BE49-F238E27FC236}">
                <a16:creationId xmlns:a16="http://schemas.microsoft.com/office/drawing/2014/main" id="{9CAB7AB5-CAF2-BB0F-A1A3-B5AB918D4D84}"/>
              </a:ext>
            </a:extLst>
          </p:cNvPr>
          <p:cNvSpPr txBox="1"/>
          <p:nvPr/>
        </p:nvSpPr>
        <p:spPr>
          <a:xfrm>
            <a:off x="12331977" y="7257476"/>
            <a:ext cx="2534389" cy="4308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b="1" dirty="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Ātrums </a:t>
            </a:r>
            <a:endParaRPr lang="en-US" sz="2800" b="1" dirty="0">
              <a:solidFill>
                <a:srgbClr val="100F0D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5" name="TextBox 27">
            <a:extLst>
              <a:ext uri="{FF2B5EF4-FFF2-40B4-BE49-F238E27FC236}">
                <a16:creationId xmlns:a16="http://schemas.microsoft.com/office/drawing/2014/main" id="{DB053D0B-731B-1930-D697-FE5BD0031E47}"/>
              </a:ext>
            </a:extLst>
          </p:cNvPr>
          <p:cNvSpPr txBox="1"/>
          <p:nvPr/>
        </p:nvSpPr>
        <p:spPr>
          <a:xfrm>
            <a:off x="12333489" y="4283595"/>
            <a:ext cx="2534389" cy="1723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lv-LV" sz="2800" dirty="0">
                <a:solidFill>
                  <a:srgbClr val="100F0D"/>
                </a:solidFill>
                <a:latin typeface="Montserrat Light"/>
                <a:sym typeface="Montserrat Light"/>
              </a:rPr>
              <a:t>Uzlabot elementu savienošanas ātrumu</a:t>
            </a:r>
            <a:endParaRPr lang="en-US" sz="2800" dirty="0">
              <a:solidFill>
                <a:srgbClr val="100F0D"/>
              </a:solidFill>
              <a:latin typeface="Montserrat Light"/>
              <a:sym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3462535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10647" y="-7288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2041533" y="3461705"/>
            <a:ext cx="2027545" cy="3080525"/>
          </a:xfrm>
          <a:custGeom>
            <a:avLst/>
            <a:gdLst/>
            <a:ahLst/>
            <a:cxnLst/>
            <a:rect l="l" t="t" r="r" b="b"/>
            <a:pathLst>
              <a:path w="2027545" h="3080525">
                <a:moveTo>
                  <a:pt x="0" y="0"/>
                </a:moveTo>
                <a:lnTo>
                  <a:pt x="2027545" y="0"/>
                </a:lnTo>
                <a:lnTo>
                  <a:pt x="2027545" y="3080525"/>
                </a:lnTo>
                <a:lnTo>
                  <a:pt x="0" y="30805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 rot="2035253">
            <a:off x="15331117" y="4817487"/>
            <a:ext cx="7835077" cy="10939025"/>
          </a:xfrm>
          <a:custGeom>
            <a:avLst/>
            <a:gdLst/>
            <a:ahLst/>
            <a:cxnLst/>
            <a:rect l="l" t="t" r="r" b="b"/>
            <a:pathLst>
              <a:path w="7835077" h="10939025">
                <a:moveTo>
                  <a:pt x="0" y="0"/>
                </a:moveTo>
                <a:lnTo>
                  <a:pt x="7835077" y="0"/>
                </a:lnTo>
                <a:lnTo>
                  <a:pt x="7835077" y="10939026"/>
                </a:lnTo>
                <a:lnTo>
                  <a:pt x="0" y="109390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AutoShape 5"/>
          <p:cNvSpPr/>
          <p:nvPr/>
        </p:nvSpPr>
        <p:spPr>
          <a:xfrm>
            <a:off x="1717315" y="7013123"/>
            <a:ext cx="1510891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2804764" y="6781632"/>
            <a:ext cx="501082" cy="501082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31211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819220" y="7294619"/>
            <a:ext cx="4459706" cy="4822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lv-LV" sz="2400" b="1" spc="289" dirty="0">
                <a:solidFill>
                  <a:srgbClr val="231F20"/>
                </a:solidFill>
                <a:latin typeface="DM Sans Bold"/>
                <a:ea typeface="DM Sans Bold"/>
                <a:cs typeface="DM Sans Bold"/>
                <a:sym typeface="DM Sans Bold"/>
              </a:rPr>
              <a:t>Visual studio code</a:t>
            </a:r>
            <a:endParaRPr lang="en-US" sz="2400" b="1" spc="289" dirty="0">
              <a:solidFill>
                <a:srgbClr val="231F20"/>
              </a:solidFill>
              <a:latin typeface="DM Sans Bold"/>
              <a:ea typeface="DM Sans Bold"/>
              <a:cs typeface="DM Sans Bold"/>
              <a:sym typeface="DM Sans Bold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5240826" y="3469243"/>
            <a:ext cx="2027545" cy="3080525"/>
          </a:xfrm>
          <a:custGeom>
            <a:avLst/>
            <a:gdLst/>
            <a:ahLst/>
            <a:cxnLst/>
            <a:rect l="l" t="t" r="r" b="b"/>
            <a:pathLst>
              <a:path w="2027545" h="3080525">
                <a:moveTo>
                  <a:pt x="0" y="0"/>
                </a:moveTo>
                <a:lnTo>
                  <a:pt x="2027546" y="0"/>
                </a:lnTo>
                <a:lnTo>
                  <a:pt x="2027546" y="3080525"/>
                </a:lnTo>
                <a:lnTo>
                  <a:pt x="0" y="30805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3" name="Group 13"/>
          <p:cNvGrpSpPr/>
          <p:nvPr/>
        </p:nvGrpSpPr>
        <p:grpSpPr>
          <a:xfrm>
            <a:off x="6004058" y="6789170"/>
            <a:ext cx="501082" cy="501082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31211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1367650" y="3461705"/>
            <a:ext cx="2027545" cy="3080525"/>
          </a:xfrm>
          <a:custGeom>
            <a:avLst/>
            <a:gdLst/>
            <a:ahLst/>
            <a:cxnLst/>
            <a:rect l="l" t="t" r="r" b="b"/>
            <a:pathLst>
              <a:path w="2027545" h="3080525">
                <a:moveTo>
                  <a:pt x="0" y="0"/>
                </a:moveTo>
                <a:lnTo>
                  <a:pt x="2027546" y="0"/>
                </a:lnTo>
                <a:lnTo>
                  <a:pt x="2027546" y="3080525"/>
                </a:lnTo>
                <a:lnTo>
                  <a:pt x="0" y="30805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8" name="Group 18"/>
          <p:cNvGrpSpPr/>
          <p:nvPr/>
        </p:nvGrpSpPr>
        <p:grpSpPr>
          <a:xfrm>
            <a:off x="12130882" y="6781632"/>
            <a:ext cx="501082" cy="50108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31211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14308311" y="3461705"/>
            <a:ext cx="2027545" cy="3080525"/>
          </a:xfrm>
          <a:custGeom>
            <a:avLst/>
            <a:gdLst/>
            <a:ahLst/>
            <a:cxnLst/>
            <a:rect l="l" t="t" r="r" b="b"/>
            <a:pathLst>
              <a:path w="2027545" h="3080525">
                <a:moveTo>
                  <a:pt x="0" y="0"/>
                </a:moveTo>
                <a:lnTo>
                  <a:pt x="2027546" y="0"/>
                </a:lnTo>
                <a:lnTo>
                  <a:pt x="2027546" y="3080525"/>
                </a:lnTo>
                <a:lnTo>
                  <a:pt x="0" y="30805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3" name="Group 23"/>
          <p:cNvGrpSpPr/>
          <p:nvPr/>
        </p:nvGrpSpPr>
        <p:grpSpPr>
          <a:xfrm>
            <a:off x="15071543" y="6781632"/>
            <a:ext cx="501082" cy="501082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31211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4909325" y="7310971"/>
            <a:ext cx="2709833" cy="4822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lv-LV" sz="2400" b="1" spc="289" dirty="0">
                <a:solidFill>
                  <a:srgbClr val="231F20"/>
                </a:solidFill>
                <a:latin typeface="DM Sans Bold"/>
                <a:sym typeface="DM Sans Bold"/>
              </a:rPr>
              <a:t>HeidiSQL</a:t>
            </a:r>
            <a:endParaRPr lang="en-US" sz="2400" b="1" spc="289" dirty="0">
              <a:solidFill>
                <a:srgbClr val="231F20"/>
              </a:solidFill>
              <a:latin typeface="DM Sans Bold"/>
              <a:sym typeface="DM Sans Bold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9508053" y="7482603"/>
            <a:ext cx="2709833" cy="5024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endParaRPr lang="en-US" sz="2951" b="1" spc="289" dirty="0">
              <a:solidFill>
                <a:srgbClr val="231F20"/>
              </a:solidFill>
              <a:latin typeface="DM Sans Bold"/>
              <a:ea typeface="DM Sans Bold"/>
              <a:cs typeface="DM Sans Bold"/>
              <a:sym typeface="DM Sans Bold"/>
            </a:endParaRPr>
          </a:p>
        </p:txBody>
      </p:sp>
      <p:sp>
        <p:nvSpPr>
          <p:cNvPr id="33" name="Freeform 33"/>
          <p:cNvSpPr/>
          <p:nvPr/>
        </p:nvSpPr>
        <p:spPr>
          <a:xfrm rot="-10799999">
            <a:off x="-2729621" y="-7074240"/>
            <a:ext cx="7835077" cy="10939025"/>
          </a:xfrm>
          <a:custGeom>
            <a:avLst/>
            <a:gdLst/>
            <a:ahLst/>
            <a:cxnLst/>
            <a:rect l="l" t="t" r="r" b="b"/>
            <a:pathLst>
              <a:path w="7835077" h="10939025">
                <a:moveTo>
                  <a:pt x="0" y="0"/>
                </a:moveTo>
                <a:lnTo>
                  <a:pt x="7835076" y="0"/>
                </a:lnTo>
                <a:lnTo>
                  <a:pt x="7835076" y="10939026"/>
                </a:lnTo>
                <a:lnTo>
                  <a:pt x="0" y="109390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4" name="Freeform 17">
            <a:extLst>
              <a:ext uri="{FF2B5EF4-FFF2-40B4-BE49-F238E27FC236}">
                <a16:creationId xmlns:a16="http://schemas.microsoft.com/office/drawing/2014/main" id="{C69FCADD-337B-FB05-4D84-17FB07573045}"/>
              </a:ext>
            </a:extLst>
          </p:cNvPr>
          <p:cNvSpPr/>
          <p:nvPr/>
        </p:nvSpPr>
        <p:spPr>
          <a:xfrm>
            <a:off x="8258001" y="3461705"/>
            <a:ext cx="2027545" cy="3080525"/>
          </a:xfrm>
          <a:custGeom>
            <a:avLst/>
            <a:gdLst/>
            <a:ahLst/>
            <a:cxnLst/>
            <a:rect l="l" t="t" r="r" b="b"/>
            <a:pathLst>
              <a:path w="2027545" h="3080525">
                <a:moveTo>
                  <a:pt x="0" y="0"/>
                </a:moveTo>
                <a:lnTo>
                  <a:pt x="2027546" y="0"/>
                </a:lnTo>
                <a:lnTo>
                  <a:pt x="2027546" y="3080525"/>
                </a:lnTo>
                <a:lnTo>
                  <a:pt x="0" y="30805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5" name="Group 18">
            <a:extLst>
              <a:ext uri="{FF2B5EF4-FFF2-40B4-BE49-F238E27FC236}">
                <a16:creationId xmlns:a16="http://schemas.microsoft.com/office/drawing/2014/main" id="{B18C3E44-A64A-D47E-6DCF-60E072A3368F}"/>
              </a:ext>
            </a:extLst>
          </p:cNvPr>
          <p:cNvGrpSpPr/>
          <p:nvPr/>
        </p:nvGrpSpPr>
        <p:grpSpPr>
          <a:xfrm>
            <a:off x="9021233" y="6781632"/>
            <a:ext cx="501082" cy="501082"/>
            <a:chOff x="0" y="0"/>
            <a:chExt cx="812800" cy="812800"/>
          </a:xfrm>
        </p:grpSpPr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BC676DFB-CF69-D9BA-BE91-7F08339B8A3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31211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20">
              <a:extLst>
                <a:ext uri="{FF2B5EF4-FFF2-40B4-BE49-F238E27FC236}">
                  <a16:creationId xmlns:a16="http://schemas.microsoft.com/office/drawing/2014/main" id="{F4C66840-B823-9F90-1B39-75ABB2BBCB82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86BE1180-E63D-A5B3-DCCF-C118C35610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8274" y="4248799"/>
            <a:ext cx="1414060" cy="744242"/>
          </a:xfrm>
          <a:prstGeom prst="rect">
            <a:avLst/>
          </a:prstGeom>
        </p:spPr>
      </p:pic>
      <p:pic>
        <p:nvPicPr>
          <p:cNvPr id="41" name="Picture 6" descr="HeidiSQL - Wikipedia">
            <a:extLst>
              <a:ext uri="{FF2B5EF4-FFF2-40B4-BE49-F238E27FC236}">
                <a16:creationId xmlns:a16="http://schemas.microsoft.com/office/drawing/2014/main" id="{89FE85BD-626E-E375-97F7-54B029FF0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4064952"/>
            <a:ext cx="1002995" cy="100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7F799C90-A762-53DA-6CED-50F836753C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9924" y="4045972"/>
            <a:ext cx="1002995" cy="1016488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OpenAI, ChatGPT Logo Icon 22227364 PNG">
            <a:extLst>
              <a:ext uri="{FF2B5EF4-FFF2-40B4-BE49-F238E27FC236}">
                <a16:creationId xmlns:a16="http://schemas.microsoft.com/office/drawing/2014/main" id="{7B68B453-34CA-2563-FF1B-96B0E0650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8939" y="3963218"/>
            <a:ext cx="1046287" cy="1046287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28">
            <a:extLst>
              <a:ext uri="{FF2B5EF4-FFF2-40B4-BE49-F238E27FC236}">
                <a16:creationId xmlns:a16="http://schemas.microsoft.com/office/drawing/2014/main" id="{A8F88084-22B8-646F-983B-13283BD2F4B1}"/>
              </a:ext>
            </a:extLst>
          </p:cNvPr>
          <p:cNvSpPr txBox="1"/>
          <p:nvPr/>
        </p:nvSpPr>
        <p:spPr>
          <a:xfrm>
            <a:off x="7863632" y="7310971"/>
            <a:ext cx="2816284" cy="4822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lv-LV" sz="2400" b="1" spc="289" dirty="0">
                <a:solidFill>
                  <a:srgbClr val="231F20"/>
                </a:solidFill>
                <a:latin typeface="DM Sans Bold"/>
                <a:sym typeface="DM Sans Bold"/>
              </a:rPr>
              <a:t>Brave browser</a:t>
            </a:r>
            <a:endParaRPr lang="en-US" sz="2400" b="1" spc="289" dirty="0">
              <a:solidFill>
                <a:srgbClr val="231F20"/>
              </a:solidFill>
              <a:latin typeface="DM Sans Bold"/>
              <a:sym typeface="DM Sans Bold"/>
            </a:endParaRPr>
          </a:p>
        </p:txBody>
      </p:sp>
      <p:pic>
        <p:nvPicPr>
          <p:cNvPr id="2068" name="Picture 20" descr="Brave Browser Lion Icon Logo PNG vector ...">
            <a:extLst>
              <a:ext uri="{FF2B5EF4-FFF2-40B4-BE49-F238E27FC236}">
                <a16:creationId xmlns:a16="http://schemas.microsoft.com/office/drawing/2014/main" id="{4499D749-5674-EFE7-0890-3A9892D62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119" y="3978555"/>
            <a:ext cx="1644901" cy="1232088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28">
            <a:extLst>
              <a:ext uri="{FF2B5EF4-FFF2-40B4-BE49-F238E27FC236}">
                <a16:creationId xmlns:a16="http://schemas.microsoft.com/office/drawing/2014/main" id="{4B36D582-91CB-6CDE-FC73-C238C84B5624}"/>
              </a:ext>
            </a:extLst>
          </p:cNvPr>
          <p:cNvSpPr txBox="1"/>
          <p:nvPr/>
        </p:nvSpPr>
        <p:spPr>
          <a:xfrm>
            <a:off x="10979593" y="7310971"/>
            <a:ext cx="2816284" cy="4822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lv-LV" sz="2400" b="1" spc="289" dirty="0">
                <a:solidFill>
                  <a:srgbClr val="231F20"/>
                </a:solidFill>
                <a:latin typeface="DM Sans Bold"/>
                <a:sym typeface="DM Sans Bold"/>
              </a:rPr>
              <a:t>XAMPP</a:t>
            </a:r>
          </a:p>
        </p:txBody>
      </p:sp>
      <p:sp>
        <p:nvSpPr>
          <p:cNvPr id="52" name="TextBox 28">
            <a:extLst>
              <a:ext uri="{FF2B5EF4-FFF2-40B4-BE49-F238E27FC236}">
                <a16:creationId xmlns:a16="http://schemas.microsoft.com/office/drawing/2014/main" id="{A65E159B-0F1D-5E00-5D77-51E18D3CDF6A}"/>
              </a:ext>
            </a:extLst>
          </p:cNvPr>
          <p:cNvSpPr txBox="1"/>
          <p:nvPr/>
        </p:nvSpPr>
        <p:spPr>
          <a:xfrm>
            <a:off x="13913940" y="7339425"/>
            <a:ext cx="2816284" cy="4822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73"/>
              </a:lnSpc>
            </a:pPr>
            <a:r>
              <a:rPr lang="lv-LV" sz="2400" b="1" spc="289" dirty="0">
                <a:solidFill>
                  <a:srgbClr val="231F20"/>
                </a:solidFill>
                <a:latin typeface="DM Sans Bold"/>
                <a:sym typeface="DM Sans Bold"/>
              </a:rPr>
              <a:t>OpenAI</a:t>
            </a:r>
            <a:endParaRPr lang="en-US" sz="2400" b="1" spc="289" dirty="0">
              <a:solidFill>
                <a:srgbClr val="231F20"/>
              </a:solidFill>
              <a:latin typeface="DM Sans Bold"/>
              <a:sym typeface="DM Sans Bold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E758AAC-03DB-F5BC-B664-B5A5C7F943EF}"/>
              </a:ext>
            </a:extLst>
          </p:cNvPr>
          <p:cNvSpPr txBox="1"/>
          <p:nvPr/>
        </p:nvSpPr>
        <p:spPr>
          <a:xfrm>
            <a:off x="1993641" y="87287"/>
            <a:ext cx="14149136" cy="3297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>
              <a:lnSpc>
                <a:spcPts val="13015"/>
              </a:lnSpc>
              <a:spcBef>
                <a:spcPct val="0"/>
              </a:spcBef>
            </a:pPr>
            <a:r>
              <a:rPr lang="lv-LV" sz="9600" b="1" spc="978" dirty="0">
                <a:solidFill>
                  <a:srgbClr val="231F20"/>
                </a:solidFill>
                <a:latin typeface="Oswald Bold"/>
                <a:sym typeface="Red Hat Text Light"/>
              </a:rPr>
              <a:t>Izmantotās tehnoloģijas</a:t>
            </a:r>
            <a:endParaRPr lang="en-US" sz="9600" b="1" spc="978" dirty="0">
              <a:solidFill>
                <a:srgbClr val="231F20"/>
              </a:solidFill>
              <a:latin typeface="Oswald Bold"/>
              <a:sym typeface="Oswald 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8405670" y="4846927"/>
            <a:ext cx="8137686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8" name="Group 8"/>
          <p:cNvGrpSpPr/>
          <p:nvPr/>
        </p:nvGrpSpPr>
        <p:grpSpPr>
          <a:xfrm>
            <a:off x="8381999" y="3414352"/>
            <a:ext cx="8018435" cy="1948998"/>
            <a:chOff x="0" y="0"/>
            <a:chExt cx="3682024" cy="74674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682024" cy="746746"/>
            </a:xfrm>
            <a:custGeom>
              <a:avLst/>
              <a:gdLst/>
              <a:ahLst/>
              <a:cxnLst/>
              <a:rect l="l" t="t" r="r" b="b"/>
              <a:pathLst>
                <a:path w="3682024" h="746746">
                  <a:moveTo>
                    <a:pt x="0" y="0"/>
                  </a:moveTo>
                  <a:lnTo>
                    <a:pt x="3682024" y="0"/>
                  </a:lnTo>
                  <a:lnTo>
                    <a:pt x="3682024" y="746746"/>
                  </a:lnTo>
                  <a:lnTo>
                    <a:pt x="0" y="746746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3682024" cy="7657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405670" y="7228069"/>
            <a:ext cx="8137686" cy="1032847"/>
          </a:xfrm>
          <a:custGeom>
            <a:avLst/>
            <a:gdLst/>
            <a:ahLst/>
            <a:cxnLst/>
            <a:rect l="l" t="t" r="r" b="b"/>
            <a:pathLst>
              <a:path w="9752965" h="1032847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3" name="Group 13"/>
          <p:cNvGrpSpPr/>
          <p:nvPr/>
        </p:nvGrpSpPr>
        <p:grpSpPr>
          <a:xfrm>
            <a:off x="8381999" y="5795494"/>
            <a:ext cx="8018435" cy="1948998"/>
            <a:chOff x="0" y="0"/>
            <a:chExt cx="3682024" cy="74674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682024" cy="746746"/>
            </a:xfrm>
            <a:custGeom>
              <a:avLst/>
              <a:gdLst/>
              <a:ahLst/>
              <a:cxnLst/>
              <a:rect l="l" t="t" r="r" b="b"/>
              <a:pathLst>
                <a:path w="3682024" h="746746">
                  <a:moveTo>
                    <a:pt x="0" y="0"/>
                  </a:moveTo>
                  <a:lnTo>
                    <a:pt x="3682024" y="0"/>
                  </a:lnTo>
                  <a:lnTo>
                    <a:pt x="3682024" y="746746"/>
                  </a:lnTo>
                  <a:lnTo>
                    <a:pt x="0" y="746746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3682024" cy="7657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2142191" y="888605"/>
            <a:ext cx="7416941" cy="1686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774"/>
              </a:lnSpc>
            </a:pPr>
            <a:r>
              <a:rPr lang="lv-LV" sz="9981" b="1" spc="978" dirty="0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Datu bāze</a:t>
            </a:r>
            <a:endParaRPr lang="en-US" sz="9981" b="1" spc="978" dirty="0">
              <a:solidFill>
                <a:srgbClr val="231F20"/>
              </a:solidFill>
              <a:latin typeface="Oswald Bold"/>
              <a:ea typeface="Oswald Bold"/>
              <a:cs typeface="Oswald Bold"/>
              <a:sym typeface="Oswald Bold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8563485" y="3839327"/>
            <a:ext cx="7132181" cy="11742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50"/>
              </a:lnSpc>
              <a:spcBef>
                <a:spcPct val="0"/>
              </a:spcBef>
            </a:pPr>
            <a:r>
              <a:rPr lang="lv-LV" sz="2210" b="1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HeidiSQL</a:t>
            </a:r>
            <a:r>
              <a:rPr lang="lv-LV" sz="2210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: Ērts rīks MySQL/MariaDB datu bāzu pārvaldībai – ļauj viegli apskatīt, rediģēt un analizēt datus.</a:t>
            </a:r>
            <a:endParaRPr lang="en-US" sz="2210" spc="216" dirty="0">
              <a:solidFill>
                <a:srgbClr val="231F20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8659160" y="6187292"/>
            <a:ext cx="7132181" cy="11742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50"/>
              </a:lnSpc>
              <a:spcBef>
                <a:spcPct val="0"/>
              </a:spcBef>
            </a:pPr>
            <a:r>
              <a:rPr lang="en-US" sz="2210" b="1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XAMPP</a:t>
            </a:r>
            <a:r>
              <a:rPr lang="en-US" sz="2210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: </a:t>
            </a:r>
            <a:r>
              <a:rPr lang="en-US" sz="2210" spc="216" dirty="0" err="1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Nodrošina</a:t>
            </a:r>
            <a:r>
              <a:rPr lang="en-US" sz="2210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210" spc="216" dirty="0" err="1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lokālu</a:t>
            </a:r>
            <a:r>
              <a:rPr lang="en-US" sz="2210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210" spc="216" dirty="0" err="1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serveri</a:t>
            </a:r>
            <a:r>
              <a:rPr lang="en-US" sz="2210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 (Apache, PHP, MySQL) </a:t>
            </a:r>
            <a:r>
              <a:rPr lang="en-US" sz="2210" spc="216" dirty="0" err="1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izstrādei</a:t>
            </a:r>
            <a:r>
              <a:rPr lang="en-US" sz="2210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 un </a:t>
            </a:r>
            <a:r>
              <a:rPr lang="en-US" sz="2210" spc="216" dirty="0" err="1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testēšanai</a:t>
            </a:r>
            <a:r>
              <a:rPr lang="en-US" sz="2210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 bez </a:t>
            </a:r>
            <a:r>
              <a:rPr lang="en-US" sz="2210" spc="216" dirty="0" err="1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interneta</a:t>
            </a:r>
            <a:r>
              <a:rPr lang="en-US" sz="2210" spc="216" dirty="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</a:p>
        </p:txBody>
      </p:sp>
      <p:sp>
        <p:nvSpPr>
          <p:cNvPr id="20" name="Freeform 20"/>
          <p:cNvSpPr/>
          <p:nvPr/>
        </p:nvSpPr>
        <p:spPr>
          <a:xfrm>
            <a:off x="-2779578" y="7341318"/>
            <a:ext cx="7616557" cy="7815497"/>
          </a:xfrm>
          <a:custGeom>
            <a:avLst/>
            <a:gdLst/>
            <a:ahLst/>
            <a:cxnLst/>
            <a:rect l="l" t="t" r="r" b="b"/>
            <a:pathLst>
              <a:path w="7616557" h="7815497">
                <a:moveTo>
                  <a:pt x="0" y="0"/>
                </a:moveTo>
                <a:lnTo>
                  <a:pt x="7616556" y="0"/>
                </a:lnTo>
                <a:lnTo>
                  <a:pt x="7616556" y="7815497"/>
                </a:lnTo>
                <a:lnTo>
                  <a:pt x="0" y="781549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21" name="Picture 6" descr="HeidiSQL - Wikipedia">
            <a:extLst>
              <a:ext uri="{FF2B5EF4-FFF2-40B4-BE49-F238E27FC236}">
                <a16:creationId xmlns:a16="http://schemas.microsoft.com/office/drawing/2014/main" id="{AB5EE236-126B-9848-35D5-7495C3443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190" y="3680076"/>
            <a:ext cx="2507215" cy="25072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>
            <a:extLst>
              <a:ext uri="{FF2B5EF4-FFF2-40B4-BE49-F238E27FC236}">
                <a16:creationId xmlns:a16="http://schemas.microsoft.com/office/drawing/2014/main" id="{09BD285A-D8A9-5BCE-C0ED-E690BAFF8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855" y="7228069"/>
            <a:ext cx="2592702" cy="2627581"/>
          </a:xfrm>
          <a:prstGeom prst="flowChartConnector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770706" y="-3368517"/>
            <a:ext cx="4959890" cy="4959890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2F4F5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144000" y="1278539"/>
            <a:ext cx="13188954" cy="1318895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2F4F5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6639105" y="-5979128"/>
            <a:ext cx="12110389" cy="12426705"/>
          </a:xfrm>
          <a:custGeom>
            <a:avLst/>
            <a:gdLst/>
            <a:ahLst/>
            <a:cxnLst/>
            <a:rect l="l" t="t" r="r" b="b"/>
            <a:pathLst>
              <a:path w="12110389" h="12426705">
                <a:moveTo>
                  <a:pt x="0" y="0"/>
                </a:moveTo>
                <a:lnTo>
                  <a:pt x="12110389" y="0"/>
                </a:lnTo>
                <a:lnTo>
                  <a:pt x="12110389" y="12426706"/>
                </a:lnTo>
                <a:lnTo>
                  <a:pt x="0" y="124267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 rot="-3986589">
            <a:off x="5084777" y="6259532"/>
            <a:ext cx="9894000" cy="10152425"/>
          </a:xfrm>
          <a:custGeom>
            <a:avLst/>
            <a:gdLst/>
            <a:ahLst/>
            <a:cxnLst/>
            <a:rect l="l" t="t" r="r" b="b"/>
            <a:pathLst>
              <a:path w="9894000" h="10152425">
                <a:moveTo>
                  <a:pt x="0" y="0"/>
                </a:moveTo>
                <a:lnTo>
                  <a:pt x="9894000" y="0"/>
                </a:lnTo>
                <a:lnTo>
                  <a:pt x="9894000" y="10152425"/>
                </a:lnTo>
                <a:lnTo>
                  <a:pt x="0" y="101524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2208599" y="3549034"/>
            <a:ext cx="8497252" cy="13336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1349"/>
              </a:lnSpc>
            </a:pPr>
            <a:r>
              <a:rPr lang="lv-LV" sz="8224" b="1" spc="806" dirty="0">
                <a:solidFill>
                  <a:srgbClr val="FFFFFF"/>
                </a:solidFill>
                <a:latin typeface="Oswald Bold"/>
                <a:ea typeface="Oswald Bold"/>
                <a:cs typeface="Oswald Bold"/>
                <a:sym typeface="Oswald Bold"/>
              </a:rPr>
              <a:t>Kodēšanas vide</a:t>
            </a:r>
            <a:endParaRPr lang="en-US" sz="8224" b="1" spc="806" dirty="0">
              <a:solidFill>
                <a:srgbClr val="FFFFFF"/>
              </a:solidFill>
              <a:latin typeface="Oswald Bold"/>
              <a:ea typeface="Oswald Bold"/>
              <a:cs typeface="Oswald Bold"/>
              <a:sym typeface="Oswald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373635" y="5166883"/>
            <a:ext cx="6195298" cy="40487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992"/>
              </a:lnSpc>
            </a:pPr>
            <a:r>
              <a:rPr lang="en-US" sz="2400" b="1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Kāpēc</a:t>
            </a:r>
            <a:r>
              <a:rPr lang="en-US" sz="2400" b="1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b="1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izmanto</a:t>
            </a:r>
            <a:r>
              <a:rPr lang="lv-LV" sz="2400" b="1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ju</a:t>
            </a:r>
            <a:r>
              <a:rPr lang="en-US" sz="2400" b="1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VS Code?</a:t>
            </a:r>
            <a:endParaRPr lang="lv-LV" sz="2400" b="1" spc="283" dirty="0">
              <a:solidFill>
                <a:srgbClr val="F5FFF5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342900" indent="-342900" algn="l">
              <a:lnSpc>
                <a:spcPts val="3992"/>
              </a:lnSpc>
              <a:buFont typeface="Arial" panose="020B0604020202020204" pitchFamily="34" charset="0"/>
              <a:buChar char="•"/>
            </a:pP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Lietotājdraudzīgs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interfeiss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: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Viegli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saprotams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un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pielāgojams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  <a:endParaRPr lang="lv-LV" sz="2400" spc="283" dirty="0">
              <a:solidFill>
                <a:srgbClr val="F5FFF5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342900" indent="-342900" algn="l">
              <a:lnSpc>
                <a:spcPts val="3992"/>
              </a:lnSpc>
              <a:buFont typeface="Arial" panose="020B0604020202020204" pitchFamily="34" charset="0"/>
              <a:buChar char="•"/>
            </a:pP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Spēcīgi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rīki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: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Palīdz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uzlabot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produktivitāti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un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koda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kvalitāti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  <a:endParaRPr lang="lv-LV" sz="2400" spc="283" dirty="0">
              <a:solidFill>
                <a:srgbClr val="F5FFF5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342900" indent="-342900" algn="l">
              <a:lnSpc>
                <a:spcPts val="3992"/>
              </a:lnSpc>
              <a:buFont typeface="Arial" panose="020B0604020202020204" pitchFamily="34" charset="0"/>
              <a:buChar char="•"/>
            </a:pP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Plaša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kopiena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: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Pieejams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daudz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resursu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,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pamācību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un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atbalsta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no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izstrādātāju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 </a:t>
            </a:r>
            <a:r>
              <a:rPr lang="en-US" sz="2400" spc="283" dirty="0" err="1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kopienas</a:t>
            </a:r>
            <a:r>
              <a:rPr lang="en-US" sz="2400" spc="283" dirty="0">
                <a:solidFill>
                  <a:srgbClr val="F5FFF5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E23BC6-D101-FD52-20ED-676225AB08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8112" y="3999926"/>
            <a:ext cx="9301074" cy="48953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242</Words>
  <Application>Microsoft Office PowerPoint</Application>
  <PresentationFormat>Custom</PresentationFormat>
  <Paragraphs>67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Oswald Bold</vt:lpstr>
      <vt:lpstr>Arial</vt:lpstr>
      <vt:lpstr>DM Sans Bold</vt:lpstr>
      <vt:lpstr>Oswald</vt:lpstr>
      <vt:lpstr>DM Sans</vt:lpstr>
      <vt:lpstr>Montserrat Light</vt:lpstr>
      <vt:lpstr>Calibri</vt:lpstr>
      <vt:lpstr>Montserrat Classic Bold</vt:lpstr>
      <vt:lpstr>Aptos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Ernests</dc:creator>
  <cp:lastModifiedBy>Ernests Balodis</cp:lastModifiedBy>
  <cp:revision>9</cp:revision>
  <dcterms:created xsi:type="dcterms:W3CDTF">2006-08-16T00:00:00Z</dcterms:created>
  <dcterms:modified xsi:type="dcterms:W3CDTF">2025-04-21T18:58:29Z</dcterms:modified>
  <dc:identifier>DAGcHSBA4Gc</dc:identifier>
</cp:coreProperties>
</file>